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0" r:id="rId1"/>
    <p:sldMasterId id="2147483793" r:id="rId2"/>
    <p:sldMasterId id="2147483805" r:id="rId3"/>
    <p:sldMasterId id="2147483817" r:id="rId4"/>
  </p:sldMasterIdLst>
  <p:notesMasterIdLst>
    <p:notesMasterId r:id="rId63"/>
  </p:notesMasterIdLst>
  <p:handoutMasterIdLst>
    <p:handoutMasterId r:id="rId64"/>
  </p:handoutMasterIdLst>
  <p:sldIdLst>
    <p:sldId id="256" r:id="rId5"/>
    <p:sldId id="502" r:id="rId6"/>
    <p:sldId id="397" r:id="rId7"/>
    <p:sldId id="496" r:id="rId8"/>
    <p:sldId id="497" r:id="rId9"/>
    <p:sldId id="413" r:id="rId10"/>
    <p:sldId id="454" r:id="rId11"/>
    <p:sldId id="414" r:id="rId12"/>
    <p:sldId id="429" r:id="rId13"/>
    <p:sldId id="517" r:id="rId14"/>
    <p:sldId id="415" r:id="rId15"/>
    <p:sldId id="456" r:id="rId16"/>
    <p:sldId id="434" r:id="rId17"/>
    <p:sldId id="503" r:id="rId18"/>
    <p:sldId id="458" r:id="rId19"/>
    <p:sldId id="436" r:id="rId20"/>
    <p:sldId id="437" r:id="rId21"/>
    <p:sldId id="438" r:id="rId22"/>
    <p:sldId id="439" r:id="rId23"/>
    <p:sldId id="505" r:id="rId24"/>
    <p:sldId id="504" r:id="rId25"/>
    <p:sldId id="440" r:id="rId26"/>
    <p:sldId id="498" r:id="rId27"/>
    <p:sldId id="441" r:id="rId28"/>
    <p:sldId id="442" r:id="rId29"/>
    <p:sldId id="443" r:id="rId30"/>
    <p:sldId id="462" r:id="rId31"/>
    <p:sldId id="445" r:id="rId32"/>
    <p:sldId id="447" r:id="rId33"/>
    <p:sldId id="463" r:id="rId34"/>
    <p:sldId id="508" r:id="rId35"/>
    <p:sldId id="466" r:id="rId36"/>
    <p:sldId id="471" r:id="rId37"/>
    <p:sldId id="472" r:id="rId38"/>
    <p:sldId id="453" r:id="rId39"/>
    <p:sldId id="509" r:id="rId40"/>
    <p:sldId id="490" r:id="rId41"/>
    <p:sldId id="430" r:id="rId42"/>
    <p:sldId id="506" r:id="rId43"/>
    <p:sldId id="510" r:id="rId44"/>
    <p:sldId id="353" r:id="rId45"/>
    <p:sldId id="482" r:id="rId46"/>
    <p:sldId id="518" r:id="rId47"/>
    <p:sldId id="526" r:id="rId48"/>
    <p:sldId id="507" r:id="rId49"/>
    <p:sldId id="480" r:id="rId50"/>
    <p:sldId id="511" r:id="rId51"/>
    <p:sldId id="512" r:id="rId52"/>
    <p:sldId id="513" r:id="rId53"/>
    <p:sldId id="514" r:id="rId54"/>
    <p:sldId id="515" r:id="rId55"/>
    <p:sldId id="516" r:id="rId56"/>
    <p:sldId id="520" r:id="rId57"/>
    <p:sldId id="521" r:id="rId58"/>
    <p:sldId id="523" r:id="rId59"/>
    <p:sldId id="358" r:id="rId60"/>
    <p:sldId id="359" r:id="rId61"/>
    <p:sldId id="360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99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8" autoAdjust="0"/>
    <p:restoredTop sz="94747" autoAdjust="0"/>
  </p:normalViewPr>
  <p:slideViewPr>
    <p:cSldViewPr>
      <p:cViewPr varScale="1">
        <p:scale>
          <a:sx n="72" d="100"/>
          <a:sy n="72" d="100"/>
        </p:scale>
        <p:origin x="15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r>
              <a:rPr lang="en-US"/>
              <a:t>CS308 Data Structures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r>
              <a:rPr lang="en-US"/>
              <a:t>Image Processing Fundamentals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03511475-6CDC-462D-AC25-7CB8D806C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/>
            </a:lvl1pPr>
          </a:lstStyle>
          <a:p>
            <a:pPr>
              <a:defRPr/>
            </a:pPr>
            <a:fld id="{3FFE03E2-1516-4D66-9B1F-6A90C6BFD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3DC2A8-751F-413A-A08A-918E646BC0BF}" type="slidenum">
              <a:rPr kumimoji="0" lang="en-US" altLang="en-US" sz="1200"/>
              <a:pPr/>
              <a:t>1</a:t>
            </a:fld>
            <a:endParaRPr kumimoji="0" lang="en-US" altLang="en-U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A31E76-6575-4C23-B10E-34B89061728B}" type="slidenum">
              <a:rPr kumimoji="0" lang="en-US" altLang="en-US" sz="1200"/>
              <a:pPr/>
              <a:t>11</a:t>
            </a:fld>
            <a:endParaRPr kumimoji="0" lang="en-US" alt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F2D2DAC-2B6A-494C-8EDC-3318F94FC103}" type="slidenum">
              <a:rPr kumimoji="0" lang="en-US" altLang="en-US" sz="1200"/>
              <a:pPr/>
              <a:t>12</a:t>
            </a:fld>
            <a:endParaRPr kumimoji="0"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8C9986-326D-4097-8A2E-496D180522EC}" type="slidenum">
              <a:rPr kumimoji="0" lang="en-US" altLang="en-US" sz="1200"/>
              <a:pPr/>
              <a:t>13</a:t>
            </a:fld>
            <a:endParaRPr kumimoji="0" lang="en-US" altLang="en-US" sz="1200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07BD737-1F85-4432-84BF-FCB71A7204F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13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366C9C-47C0-4D3F-A4CB-AC9588222C25}" type="slidenum">
              <a:rPr kumimoji="0" lang="en-US" altLang="en-US" sz="1200"/>
              <a:pPr/>
              <a:t>14</a:t>
            </a:fld>
            <a:endParaRPr kumimoji="0" lang="en-US" altLang="en-US" sz="1200"/>
          </a:p>
        </p:txBody>
      </p:sp>
      <p:sp>
        <p:nvSpPr>
          <p:cNvPr id="317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65C94F15-60B7-4AB8-BB4A-FFB04D59D25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638355-9271-4418-97F1-9C60BB50B8F7}" type="slidenum">
              <a:rPr kumimoji="0" lang="en-US" altLang="en-US" sz="1200"/>
              <a:pPr/>
              <a:t>15</a:t>
            </a:fld>
            <a:endParaRPr kumimoji="0" lang="en-US" altLang="en-US" sz="1200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00A8B726-CF99-4B7E-B1C0-4142E74D2636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DB483DC-B455-40CB-A0B6-2B91E11D9180}" type="slidenum">
              <a:rPr kumimoji="0" lang="en-US" altLang="en-US" sz="1200"/>
              <a:pPr/>
              <a:t>16</a:t>
            </a:fld>
            <a:endParaRPr kumimoji="0" lang="en-US" altLang="en-US" sz="1200"/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8FD78A1-6970-464C-9DE2-AEA45FA2FFB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16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This is the relation between the focal length (f), the distance of the object from the camera (D), and the distance at which the object will be in focus (D’)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97447B0-492B-40DC-83AD-BE9FD6CFD8EC}" type="slidenum">
              <a:rPr kumimoji="0" lang="en-US" altLang="en-US" sz="1200"/>
              <a:pPr/>
              <a:t>17</a:t>
            </a:fld>
            <a:endParaRPr kumimoji="0" lang="en-US" altLang="en-US" sz="1200"/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DB51F27A-E6A5-46E1-A73F-7A7EEC02D73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17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A4681B2-BC3B-4D31-8851-ADC33CF8CD15}" type="slidenum">
              <a:rPr kumimoji="0" lang="en-US" altLang="en-US" sz="1200"/>
              <a:pPr/>
              <a:t>18</a:t>
            </a:fld>
            <a:endParaRPr kumimoji="0" lang="en-US" altLang="en-US" sz="1200"/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6F1436C-D5CC-4002-9690-100ED43394A4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C92951-60CD-4703-AAEE-9625CCC5BD48}" type="slidenum">
              <a:rPr kumimoji="0" lang="en-US" altLang="en-US" sz="1200"/>
              <a:pPr/>
              <a:t>19</a:t>
            </a:fld>
            <a:endParaRPr kumimoji="0" lang="en-US" altLang="en-US" sz="1200"/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F16A4AE-C11A-41E6-98A4-BFF820B8FC71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19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And the set of all such points forms a plane parallel to the image (plane of focus).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5BCD24-DB09-4085-81C7-B97B2F515C78}" type="slidenum">
              <a:rPr kumimoji="0" lang="en-US" altLang="en-US" sz="1200"/>
              <a:pPr/>
              <a:t>20</a:t>
            </a:fld>
            <a:endParaRPr kumimoji="0" lang="en-US" altLang="en-US" sz="1200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C54CA4DD-0279-4468-BDAD-B2CBFF6105E8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92F485-86E6-4BC2-A6D2-42A1E36AFE0E}" type="slidenum">
              <a:rPr kumimoji="0" lang="en-US" altLang="en-US" sz="1200"/>
              <a:pPr/>
              <a:t>2</a:t>
            </a:fld>
            <a:endParaRPr kumimoji="0" lang="en-US" altLang="en-US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00C736-53D7-410F-8CCD-6889692120CF}" type="slidenum">
              <a:rPr kumimoji="0" lang="en-US" altLang="en-US" sz="1200"/>
              <a:pPr/>
              <a:t>21</a:t>
            </a:fld>
            <a:endParaRPr kumimoji="0" lang="en-US" altLang="en-US" sz="1200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E168A0F-75E7-4A58-BA54-B5C9FA3620EB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21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057CCC9-334A-4FA0-90DA-5025494F52DC}" type="slidenum">
              <a:rPr kumimoji="0" lang="en-US" altLang="en-US" sz="1200"/>
              <a:pPr/>
              <a:t>22</a:t>
            </a:fld>
            <a:endParaRPr kumimoji="0" lang="en-US" altLang="en-US" sz="1200"/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FDD8BD0-9764-4B68-B671-282AB279EE1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22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Depth of field is the range of distance within the subject that is acceptably sharp.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3C2A5A-146A-48A8-9251-013CDC105061}" type="slidenum">
              <a:rPr kumimoji="0" lang="en-US" altLang="en-US" sz="1200"/>
              <a:pPr/>
              <a:t>23</a:t>
            </a:fld>
            <a:endParaRPr kumimoji="0"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09F448-F809-4732-ACE8-9D1312B9A81D}" type="slidenum">
              <a:rPr kumimoji="0" lang="en-US" altLang="en-US" sz="1200"/>
              <a:pPr/>
              <a:t>24</a:t>
            </a:fld>
            <a:endParaRPr kumimoji="0" lang="en-US" altLang="en-US" sz="120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1343640-6A75-4DE6-9DE6-519946E3ABA6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9DAA9C-3812-47B9-859F-F2150E855574}" type="slidenum">
              <a:rPr kumimoji="0" lang="en-US" altLang="en-US" sz="1200"/>
              <a:pPr/>
              <a:t>25</a:t>
            </a:fld>
            <a:endParaRPr kumimoji="0" lang="en-US" altLang="en-US" sz="12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47CA612B-B22D-42DA-9022-22E353CD590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B32C23F-FF9E-4B7A-AA17-7367AAA2FA10}" type="slidenum">
              <a:rPr kumimoji="0" lang="en-US" altLang="en-US" sz="1200"/>
              <a:pPr/>
              <a:t>26</a:t>
            </a:fld>
            <a:endParaRPr kumimoji="0" lang="en-US" altLang="en-US" sz="1200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F12668AA-ED82-4235-8A8D-00DB92CF333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26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9697E78-30C3-4999-9970-8F7279C5D266}" type="slidenum">
              <a:rPr kumimoji="0" lang="en-US" altLang="en-US" sz="1200"/>
              <a:pPr/>
              <a:t>27</a:t>
            </a:fld>
            <a:endParaRPr kumimoji="0"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6453A07-32A8-498F-BE9C-830D59091E28}" type="slidenum">
              <a:rPr kumimoji="0" lang="en-US" altLang="en-US" sz="1200"/>
              <a:pPr/>
              <a:t>28</a:t>
            </a:fld>
            <a:endParaRPr kumimoji="0" lang="en-US" altLang="en-US" sz="1200"/>
          </a:p>
        </p:txBody>
      </p:sp>
      <p:sp>
        <p:nvSpPr>
          <p:cNvPr id="6041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A6FD19A-CC21-4333-BC35-F8DACD0CABFF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07ABC6-714F-4EA5-BADC-CB03CB14D567}" type="slidenum">
              <a:rPr kumimoji="0" lang="en-US" altLang="en-US" sz="1200"/>
              <a:pPr/>
              <a:t>29</a:t>
            </a:fld>
            <a:endParaRPr kumimoji="0" lang="en-US" altLang="en-US" sz="1200"/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0D7E3D07-84AF-42D2-B007-D11305FCE059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29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F6EE14-45C5-43C4-ADC9-546F25A67F81}" type="slidenum">
              <a:rPr kumimoji="0" lang="en-US" altLang="en-US" sz="1200"/>
              <a:pPr/>
              <a:t>30</a:t>
            </a:fld>
            <a:endParaRPr kumimoji="0" lang="en-US" altLang="en-US" sz="1200"/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70B41D37-6788-493C-BCD8-F3E4C3101CC3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1FD148-DB7A-491C-A72A-5394FD1081DC}" type="slidenum">
              <a:rPr kumimoji="0" lang="en-US" altLang="en-US" sz="1200"/>
              <a:pPr/>
              <a:t>3</a:t>
            </a:fld>
            <a:endParaRPr kumimoji="0" lang="en-US" altLang="en-US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FF5F55-DD1A-4466-8ABE-B56E906BA0BB}" type="slidenum">
              <a:rPr kumimoji="0" lang="en-US" altLang="en-US" sz="1200"/>
              <a:pPr/>
              <a:t>31</a:t>
            </a:fld>
            <a:endParaRPr kumimoji="0"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22776A4-DDD5-4F0A-8F9C-4D64E28DA631}" type="slidenum">
              <a:rPr kumimoji="0" lang="en-US" altLang="en-US" sz="1200"/>
              <a:pPr/>
              <a:t>32</a:t>
            </a:fld>
            <a:endParaRPr kumimoji="0" lang="en-US" altLang="en-US" sz="1200"/>
          </a:p>
        </p:txBody>
      </p:sp>
      <p:sp>
        <p:nvSpPr>
          <p:cNvPr id="6861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37B4B28-29BF-4E70-9F4D-5589D7450BD4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32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7CAC9B-B13E-416F-808B-F074AADFF6A5}" type="slidenum">
              <a:rPr kumimoji="0" lang="en-US" altLang="en-US" sz="1200"/>
              <a:pPr/>
              <a:t>33</a:t>
            </a:fld>
            <a:endParaRPr kumimoji="0"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490CC3-3202-4FEF-8735-853F6BC7515C}" type="slidenum">
              <a:rPr kumimoji="0" lang="en-US" altLang="en-US" sz="1200"/>
              <a:pPr/>
              <a:t>34</a:t>
            </a:fld>
            <a:endParaRPr kumimoji="0"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2A8716-B9D7-4DBC-A67E-F65E80DEBBE8}" type="slidenum">
              <a:rPr kumimoji="0" lang="en-US" altLang="en-US" sz="1200"/>
              <a:pPr/>
              <a:t>35</a:t>
            </a:fld>
            <a:endParaRPr kumimoji="0"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D846EC1-29F0-480C-97C5-F99681DCADF7}" type="slidenum">
              <a:rPr kumimoji="0" lang="en-US" altLang="en-US" sz="1200"/>
              <a:pPr/>
              <a:t>36</a:t>
            </a:fld>
            <a:endParaRPr kumimoji="0"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8CAF1C-D8EB-4E9E-84EA-C0EEA2D20FFD}" type="slidenum">
              <a:rPr kumimoji="0" lang="en-US" altLang="en-US" sz="1200"/>
              <a:pPr/>
              <a:t>37</a:t>
            </a:fld>
            <a:endParaRPr kumimoji="0"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6CD23AB-0F2E-4E19-9FE0-7D07DACC9A63}" type="slidenum">
              <a:rPr kumimoji="0" lang="en-US" altLang="en-US" sz="1200"/>
              <a:pPr/>
              <a:t>38</a:t>
            </a:fld>
            <a:endParaRPr kumimoji="0" lang="en-US" altLang="en-US" sz="1200"/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2CA3CA1F-77F1-4A14-AA3C-1A72B66D5350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38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050B41-CCFE-4621-AFFB-FD158CE5C51F}" type="slidenum">
              <a:rPr kumimoji="0" lang="en-US" altLang="en-US" sz="1200"/>
              <a:pPr/>
              <a:t>39</a:t>
            </a:fld>
            <a:endParaRPr kumimoji="0"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944DB2-4E30-4B5E-B4FE-330C2A95EB0E}" type="slidenum">
              <a:rPr kumimoji="0" lang="en-US" altLang="en-US" sz="1200"/>
              <a:pPr/>
              <a:t>40</a:t>
            </a:fld>
            <a:endParaRPr kumimoji="0" lang="en-US" altLang="en-US" sz="1200"/>
          </a:p>
        </p:txBody>
      </p:sp>
      <p:sp>
        <p:nvSpPr>
          <p:cNvPr id="1013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5DC157D6-E611-4AD6-9019-24850BD3A0CF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40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3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13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8D8D8A-D330-4D27-AE55-5CA930D9B03C}" type="slidenum">
              <a:rPr kumimoji="0" lang="en-US" altLang="en-US" sz="1200"/>
              <a:pPr/>
              <a:t>4</a:t>
            </a:fld>
            <a:endParaRPr kumimoji="0" lang="en-US" altLang="en-US" sz="1200"/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3B3217BA-5BA8-4E1B-9825-F0B138E1612D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4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1098BC-14A2-4104-93F4-2A417DD59F4F}" type="slidenum">
              <a:rPr kumimoji="0" lang="en-US" altLang="en-US" sz="1200"/>
              <a:pPr/>
              <a:t>41</a:t>
            </a:fld>
            <a:endParaRPr kumimoji="0"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5370A33-D9AF-4998-92E9-F025AF1A8298}" type="slidenum">
              <a:rPr kumimoji="0" lang="en-US" altLang="en-US" sz="1200"/>
              <a:pPr/>
              <a:t>42</a:t>
            </a:fld>
            <a:endParaRPr kumimoji="0"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CEED0E8-96C1-4138-8F7A-2555E4C08F82}" type="slidenum">
              <a:rPr kumimoji="0" lang="en-US" altLang="en-US" sz="1200"/>
              <a:pPr/>
              <a:t>43</a:t>
            </a:fld>
            <a:endParaRPr kumimoji="0"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780468-5569-403D-9465-1F02F76E428B}" type="slidenum">
              <a:rPr kumimoji="0" lang="en-US" altLang="en-US" sz="1200"/>
              <a:pPr/>
              <a:t>45</a:t>
            </a:fld>
            <a:endParaRPr kumimoji="0"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354CCE-69CB-45AC-B516-818E8235FD64}" type="slidenum">
              <a:rPr kumimoji="0" lang="en-US" altLang="en-US" sz="1200"/>
              <a:pPr/>
              <a:t>46</a:t>
            </a:fld>
            <a:endParaRPr kumimoji="0"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C616E49-F5F4-40E1-9354-9602FF5DB021}" type="slidenum">
              <a:rPr kumimoji="0" lang="en-US" altLang="en-US" sz="1200"/>
              <a:pPr/>
              <a:t>47</a:t>
            </a:fld>
            <a:endParaRPr kumimoji="0" lang="en-US" alt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699C7C-D08F-4F1B-B4D8-2849D1356BFA}" type="slidenum">
              <a:rPr kumimoji="0" lang="en-US" altLang="en-US" sz="1200"/>
              <a:pPr/>
              <a:t>48</a:t>
            </a:fld>
            <a:endParaRPr kumimoji="0"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468C6A7-F0B6-495C-9112-86AC489D367D}" type="slidenum">
              <a:rPr kumimoji="0"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kumimoji="0"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BE3EFE-CAFB-463F-BFC4-19A8A5C34BDE}" type="slidenum">
              <a:rPr kumimoji="0"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50</a:t>
            </a:fld>
            <a:endParaRPr kumimoji="0"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725F48-C48D-4F5F-A154-0F071CC45F28}" type="slidenum">
              <a:rPr kumimoji="0" lang="en-US" altLang="en-US" sz="1200"/>
              <a:pPr/>
              <a:t>53</a:t>
            </a:fld>
            <a:endParaRPr kumimoji="0"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8E654F-9AC7-455C-BEF0-E9DB32C45943}" type="slidenum">
              <a:rPr kumimoji="0" lang="en-US" altLang="en-US" sz="1200"/>
              <a:pPr/>
              <a:t>5</a:t>
            </a:fld>
            <a:endParaRPr kumimoji="0" lang="en-US" altLang="en-US" sz="1200"/>
          </a:p>
        </p:txBody>
      </p:sp>
      <p:sp>
        <p:nvSpPr>
          <p:cNvPr id="143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2929E6F5-7A1E-4230-BBCA-79A21175EE32}" type="slidenum">
              <a:rPr kumimoji="0"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5</a:t>
            </a:fld>
            <a:endParaRPr kumimoji="0"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8238" y="682625"/>
            <a:ext cx="4552950" cy="3414713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r>
              <a:rPr lang="en-US" altLang="en-US" smtClean="0"/>
              <a:t>It gets inverted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8EB3D8-7575-4D00-8FF6-AAE4D553D69C}" type="slidenum">
              <a:rPr kumimoji="0" lang="en-US" altLang="en-US" sz="1200"/>
              <a:pPr/>
              <a:t>54</a:t>
            </a:fld>
            <a:endParaRPr kumimoji="0"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4359145-A594-4C13-8317-EF472B665C02}" type="slidenum">
              <a:rPr kumimoji="0" lang="en-US" altLang="en-US" sz="1200"/>
              <a:pPr/>
              <a:t>56</a:t>
            </a:fld>
            <a:endParaRPr kumimoji="0"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367657-B408-44E8-A3EB-9B1E02A821BA}" type="slidenum">
              <a:rPr kumimoji="0" lang="en-US" altLang="en-US" sz="1200"/>
              <a:pPr/>
              <a:t>57</a:t>
            </a:fld>
            <a:endParaRPr kumimoji="0"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9B166D2-48CF-45C7-84DA-08684662B0FF}" type="slidenum">
              <a:rPr kumimoji="0" lang="en-US" altLang="en-US" sz="1200"/>
              <a:pPr/>
              <a:t>58</a:t>
            </a:fld>
            <a:endParaRPr kumimoji="0"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D0E737-2E61-401A-8220-C5ABCD245E55}" type="slidenum">
              <a:rPr kumimoji="0" lang="en-US" altLang="en-US" sz="1200"/>
              <a:pPr/>
              <a:t>6</a:t>
            </a:fld>
            <a:endParaRPr kumimoji="0"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56808B5-886A-4F70-AA41-957121C21CB1}" type="slidenum">
              <a:rPr kumimoji="0" lang="en-US" altLang="en-US" sz="1200"/>
              <a:pPr/>
              <a:t>7</a:t>
            </a:fld>
            <a:endParaRPr kumimoji="0" lang="en-US" alt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479426-0B47-4A08-A25B-64553EB94C05}" type="slidenum">
              <a:rPr kumimoji="0" lang="en-US" altLang="en-US" sz="1200"/>
              <a:pPr/>
              <a:t>8</a:t>
            </a:fld>
            <a:endParaRPr kumimoji="0"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FEE4FD-3C6D-4F74-93AB-EA5F5DE57469}" type="slidenum">
              <a:rPr kumimoji="0" lang="en-US" altLang="en-US" sz="1200"/>
              <a:pPr/>
              <a:t>9</a:t>
            </a:fld>
            <a:endParaRPr kumimoji="0"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A91AD-3B82-4DD0-A78A-6C87A903264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11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453CC-DD44-42AF-9997-A187E873B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73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0AD8F-F166-4BDC-8A98-F44752146F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56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651B9-6BE4-4AA1-8678-7822A9A25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410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BF1DB5A-9626-4815-8003-3A8D46C46E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8307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8193B35-C4D2-4C6D-8B62-E362C7D2D4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69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0BB1C9CD-D9B5-42B8-B80C-B21BD4C44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56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4D97943-A8DC-4D28-BD15-3FD8C949D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72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9640D2E-8E83-4B08-A6E7-D3701C183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36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91C1DAA-EEC4-42D7-AA12-674CA8C46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862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1F08501-0B61-4005-B8B2-E78DCC5D36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15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EB2A7-9AD2-4D64-AD31-A9C3BCAD48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848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77F4D56-6FC1-4E97-9095-21A4DB699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968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9AC6B20-45F2-40B5-99BC-8B60272F5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142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BA5192A-973B-4A38-AF69-BBACB61838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9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AE9DD3F-2513-4183-8B6D-D954AD0433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674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C77E3-48CF-473C-B8B5-B02675D7DB37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24A87-E0BA-4755-AA68-6B55DC195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290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762AE-4B17-43FB-978D-9D24C3DE66FC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1AE9CF-532B-4FB3-B05F-B7003F4A36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191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F5113-D04A-46B8-8C90-E5A4DB2DBD15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7F70C-2CF5-4DBC-A8AA-43E82F5475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803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D4FE1-3601-4B70-9523-48D55A6641A4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CD16C4-A8CD-48B6-AF09-D8436F2043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6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0F89E-0C21-4C0C-9074-5CF249F540C4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CE264B-58EC-4A4A-9C20-1652962410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53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75433-978D-4E03-B21B-7DE3955985F7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ED085-20D6-4C44-A92D-057AB994C7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66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5C03-1955-4D0D-9171-B9E6103CE92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98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AC2CC-8EAB-42E4-9BD3-8DC1DC0B8807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9F14B-2B1F-4AD2-9A90-134AC14FF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856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09DE4-19CC-4D9D-92A3-32DC2F2D00B7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EF294-2F3C-44E8-B70A-3FD638D5C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3702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87C5-0AF8-4CF8-BF7F-E6D5DD5D511E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19C78-56F9-46C2-9870-073EE5495A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73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F5DAF-409B-4EBA-8D4E-4450ADBD6239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7D076-F7DE-4B9A-8D4E-90F3EDE083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7614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C51E-677C-43DD-8217-9EBE7C4A437E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87D6F7-FD54-44DF-96A4-37698D08BA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72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25A21-6DB2-46EB-8E92-A74B9AB183A9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AC2F2B-E719-4F03-B5C3-ADEFC8201C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955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5F84B-42D5-4B3E-8CA2-E76D8F48557E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F385C-3E55-427E-9700-DEDB00074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4661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F343B-109F-4D83-B56E-986111CB42CD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9FFEB-7693-49D9-8A27-08E07E558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361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86C6-10E0-43BA-B694-498B22EDBCD3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85ADB5-BF7F-45D0-8746-C6D534A8CF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44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EAD5C-5A7B-4161-8936-39A76CDBCF57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F05D32-43DA-4D5B-97FA-0662C60574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60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5588A-13D9-4F28-BEC0-EF0638C1DD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519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987B5-9275-4453-A7FE-BD356CDBEC7A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6660F-FDEC-4C19-9EB6-7262C614D4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697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DE06B-8AF9-4B95-A4D4-C4876810D54F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FAEBFE-13BD-4CDF-A5F9-1B6ABE5E7A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76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25AC4-1F26-4669-8066-9F574E62F5E5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15820-ED73-4606-B59C-A36C7EFD6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36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18B9-917A-4577-A574-CB9C3683BE6F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3936A-A1EF-4EB1-ABC3-4E6739EB71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520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49266-5CD9-47D7-A920-6919950B3B10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D3B52-C7DB-420A-8D1A-AC1462677F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418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A7929-C621-4E44-BE98-B5FB3C644DC5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361EA-A5EB-4235-A85B-00B5D277B1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49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534E5-032C-4D3D-9078-0F23901C0D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63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16BA1-9E3B-4FD7-B2D8-067A79ED90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64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FBF4D-134B-44F8-906C-53C5D169C2D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0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D905C-B0F9-46F1-948F-E3D5476DDAF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2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8DA84-9538-4D40-B17A-24C418831F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73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6245BB2-9F85-420C-9E53-576E5258894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10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C6262994-96C1-4096-867C-BC48AEBBF5D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 b="1">
              <a:solidFill>
                <a:srgbClr val="000000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7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CA5CD559-A1E6-4B04-BA65-E9ACA44EC0F9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1CB7E046-78E3-4642-AF96-BAB624FFA0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8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277C45B6-3700-4E8F-B6BD-1D557205F15D}" type="datetimeFigureOut">
              <a:rPr lang="en-US"/>
              <a:pPr>
                <a:defRPr/>
              </a:pPr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D828AC1-02C5-475B-A011-F49948E89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17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ambridgeincolour.com/tutorials/depth-of-field.htm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hyperlink" Target="http://electronics.howstuffworks.com/digital-camera.ht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lsa.com/shared/content/pdfs/CCD_vs_CMOS_Litwiller_2005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4.jpeg"/><Relationship Id="rId4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veon.com/article.php?a=6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en-US" altLang="en-US" dirty="0" smtClean="0"/>
              <a:t>Image Formation and Representation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752600"/>
          </a:xfrm>
          <a:noFill/>
        </p:spPr>
        <p:txBody>
          <a:bodyPr/>
          <a:lstStyle/>
          <a:p>
            <a:r>
              <a:rPr lang="en-US" altLang="en-US" b="1" dirty="0" smtClean="0">
                <a:latin typeface="Arial" panose="020B0604020202020204" pitchFamily="34" charset="0"/>
              </a:rPr>
              <a:t>Based on slides from</a:t>
            </a:r>
          </a:p>
          <a:p>
            <a:r>
              <a:rPr lang="en-US" altLang="en-US" b="1" dirty="0" smtClean="0">
                <a:latin typeface="Arial" panose="020B0604020202020204" pitchFamily="34" charset="0"/>
              </a:rPr>
              <a:t>CS485/685 Computer Vision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Dr. George </a:t>
            </a:r>
            <a:r>
              <a:rPr lang="en-US" altLang="en-US" dirty="0" err="1" smtClean="0">
                <a:latin typeface="Arial" panose="020B0604020202020204" pitchFamily="34" charset="0"/>
              </a:rPr>
              <a:t>Bebis</a:t>
            </a:r>
            <a:r>
              <a:rPr lang="en-US" altLang="en-US" dirty="0" smtClean="0">
                <a:latin typeface="Arial" panose="020B0604020202020204" pitchFamily="34" charset="0"/>
              </a:rPr>
              <a:t>  </a:t>
            </a:r>
          </a:p>
          <a:p>
            <a:r>
              <a:rPr lang="en-US" altLang="en-US" dirty="0" smtClean="0">
                <a:latin typeface="Arial" panose="020B0604020202020204" pitchFamily="34" charset="0"/>
              </a:rPr>
              <a:t>University of Nevada, Reno 2001</a:t>
            </a:r>
          </a:p>
          <a:p>
            <a:endParaRPr lang="en-US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371600" y="1104900"/>
            <a:ext cx="640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 dirty="0" smtClean="0"/>
              <a:t>ENGR 430 Computer Vision</a:t>
            </a:r>
          </a:p>
          <a:p>
            <a:pPr eaLnBrk="1" hangingPunct="1"/>
            <a:r>
              <a:rPr lang="en-US" altLang="en-US" kern="0" dirty="0" smtClean="0"/>
              <a:t>Terminology and first level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Refraction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Bending of wave when it enters a medium where its speed is different</a:t>
            </a:r>
            <a:r>
              <a:rPr lang="en-US" altLang="en-US" sz="2800" smtClean="0"/>
              <a:t>.</a:t>
            </a:r>
          </a:p>
          <a:p>
            <a:endParaRPr lang="en-US" altLang="en-US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3200400"/>
            <a:ext cx="434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779462" y="1219200"/>
            <a:ext cx="8001000" cy="2971800"/>
          </a:xfrm>
        </p:spPr>
        <p:txBody>
          <a:bodyPr/>
          <a:lstStyle/>
          <a:p>
            <a:r>
              <a:rPr lang="en-US" altLang="en-US" dirty="0" smtClean="0"/>
              <a:t>Lens </a:t>
            </a:r>
            <a:r>
              <a:rPr lang="en-US" altLang="en-US" dirty="0" smtClean="0">
                <a:solidFill>
                  <a:schemeClr val="accent2"/>
                </a:solidFill>
              </a:rPr>
              <a:t>duplicate</a:t>
            </a:r>
            <a:r>
              <a:rPr lang="en-US" altLang="en-US" dirty="0" smtClean="0"/>
              <a:t> pinhole  geometry without resorting to undesirably small apertures.</a:t>
            </a:r>
          </a:p>
          <a:p>
            <a:pPr lvl="1"/>
            <a:r>
              <a:rPr lang="en-US" altLang="en-US" dirty="0" smtClean="0"/>
              <a:t>Gather all the light radiating  from an object point towards the  lens’s finite aperture .</a:t>
            </a:r>
          </a:p>
          <a:p>
            <a:pPr lvl="1"/>
            <a:r>
              <a:rPr lang="en-US" altLang="en-US" dirty="0" smtClean="0"/>
              <a:t>Bring light into </a:t>
            </a:r>
            <a:r>
              <a:rPr lang="en-US" altLang="en-US" dirty="0" smtClean="0">
                <a:solidFill>
                  <a:schemeClr val="accent2"/>
                </a:solidFill>
              </a:rPr>
              <a:t>focus</a:t>
            </a:r>
            <a:r>
              <a:rPr lang="en-US" altLang="en-US" dirty="0" smtClean="0"/>
              <a:t> at a single  distinct image point.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245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52900"/>
            <a:ext cx="539115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7400" y="4495800"/>
            <a:ext cx="11779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6"/>
                </a:solidFill>
              </a:rPr>
              <a:t>refraction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Lens (cont’d)</a:t>
            </a:r>
          </a:p>
        </p:txBody>
      </p:sp>
      <p:pic>
        <p:nvPicPr>
          <p:cNvPr id="2662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3900" y="1676400"/>
            <a:ext cx="3352800" cy="2282825"/>
          </a:xfrm>
          <a:noFill/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33909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609600" y="2286000"/>
            <a:ext cx="32004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  <a:p>
            <a:pPr lvl="1">
              <a:buFontTx/>
              <a:buChar char="•"/>
            </a:pPr>
            <a:r>
              <a:rPr lang="en-US" altLang="en-US" sz="2400"/>
              <a:t>Lens i</a:t>
            </a:r>
            <a:r>
              <a:rPr lang="en-US" altLang="en-US" sz="2600"/>
              <a:t>mprove image quality, leading to sharper images.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 (i.e., ideal lens)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876800"/>
            <a:ext cx="8077200" cy="1524000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smtClean="0"/>
              <a:t>Light rays passing through the center are not deviated.</a:t>
            </a:r>
          </a:p>
          <a:p>
            <a:pPr marL="495300" indent="-495300"/>
            <a:r>
              <a:rPr lang="en-US" altLang="en-US" smtClean="0"/>
              <a:t>Light rays passing through a point far away from the center are deviated more.</a:t>
            </a:r>
          </a:p>
        </p:txBody>
      </p:sp>
      <p:pic>
        <p:nvPicPr>
          <p:cNvPr id="28676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752600"/>
            <a:ext cx="5484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8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0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1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4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97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focal point</a:t>
            </a:r>
          </a:p>
        </p:txBody>
      </p:sp>
      <p:sp>
        <p:nvSpPr>
          <p:cNvPr id="28698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0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1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2400" b="1" i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8703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 (i.e., ideal lens)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876800"/>
            <a:ext cx="7770813" cy="1524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All parallel rays converge to a single point.</a:t>
            </a:r>
          </a:p>
          <a:p>
            <a:r>
              <a:rPr lang="en-US" altLang="en-US" smtClean="0"/>
              <a:t>When rays are </a:t>
            </a:r>
            <a:r>
              <a:rPr lang="en-US" altLang="en-US" u="sng" smtClean="0"/>
              <a:t>perpendicular</a:t>
            </a:r>
            <a:r>
              <a:rPr lang="en-US" altLang="en-US" smtClean="0"/>
              <a:t> to the lens, it is called </a:t>
            </a:r>
            <a:r>
              <a:rPr lang="en-US" altLang="en-US" smtClean="0">
                <a:solidFill>
                  <a:schemeClr val="accent2"/>
                </a:solidFill>
              </a:rPr>
              <a:t>focal point</a:t>
            </a:r>
            <a:r>
              <a:rPr lang="en-US" altLang="en-US" smtClean="0"/>
              <a:t>.</a:t>
            </a:r>
            <a:endParaRPr lang="en-US" altLang="en-US" i="1" smtClean="0"/>
          </a:p>
        </p:txBody>
      </p:sp>
      <p:pic>
        <p:nvPicPr>
          <p:cNvPr id="30724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752600"/>
            <a:ext cx="5484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Oval 12"/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6" name="Line 13"/>
          <p:cNvSpPr>
            <a:spLocks noChangeShapeType="1"/>
          </p:cNvSpPr>
          <p:nvPr/>
        </p:nvSpPr>
        <p:spPr bwMode="auto">
          <a:xfrm>
            <a:off x="4648200" y="25146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Oval 14"/>
          <p:cNvSpPr>
            <a:spLocks noChangeArrowheads="1"/>
          </p:cNvSpPr>
          <p:nvPr/>
        </p:nvSpPr>
        <p:spPr bwMode="auto">
          <a:xfrm>
            <a:off x="45720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8" name="Line 23"/>
          <p:cNvSpPr>
            <a:spLocks noChangeShapeType="1"/>
          </p:cNvSpPr>
          <p:nvPr/>
        </p:nvSpPr>
        <p:spPr bwMode="auto">
          <a:xfrm flipV="1">
            <a:off x="2286000" y="2286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Line 24"/>
          <p:cNvSpPr>
            <a:spLocks noChangeShapeType="1"/>
          </p:cNvSpPr>
          <p:nvPr/>
        </p:nvSpPr>
        <p:spPr bwMode="auto">
          <a:xfrm>
            <a:off x="4648200" y="22860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25"/>
          <p:cNvSpPr>
            <a:spLocks noChangeShapeType="1"/>
          </p:cNvSpPr>
          <p:nvPr/>
        </p:nvSpPr>
        <p:spPr bwMode="auto">
          <a:xfrm flipV="1">
            <a:off x="2286000" y="2514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26"/>
          <p:cNvSpPr>
            <a:spLocks noChangeShapeType="1"/>
          </p:cNvSpPr>
          <p:nvPr/>
        </p:nvSpPr>
        <p:spPr bwMode="auto">
          <a:xfrm flipV="1">
            <a:off x="2286000" y="2743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27"/>
          <p:cNvSpPr>
            <a:spLocks noChangeShapeType="1"/>
          </p:cNvSpPr>
          <p:nvPr/>
        </p:nvSpPr>
        <p:spPr bwMode="auto">
          <a:xfrm flipV="1">
            <a:off x="2286000" y="2971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28"/>
          <p:cNvSpPr>
            <a:spLocks noChangeShapeType="1"/>
          </p:cNvSpPr>
          <p:nvPr/>
        </p:nvSpPr>
        <p:spPr bwMode="auto">
          <a:xfrm flipV="1">
            <a:off x="2286000" y="3200400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29"/>
          <p:cNvSpPr>
            <a:spLocks noChangeShapeType="1"/>
          </p:cNvSpPr>
          <p:nvPr/>
        </p:nvSpPr>
        <p:spPr bwMode="auto">
          <a:xfrm flipV="1">
            <a:off x="2286000" y="34290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30"/>
          <p:cNvSpPr>
            <a:spLocks noChangeShapeType="1"/>
          </p:cNvSpPr>
          <p:nvPr/>
        </p:nvSpPr>
        <p:spPr bwMode="auto">
          <a:xfrm flipV="1">
            <a:off x="2286000" y="36576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31"/>
          <p:cNvSpPr>
            <a:spLocks noChangeShapeType="1"/>
          </p:cNvSpPr>
          <p:nvPr/>
        </p:nvSpPr>
        <p:spPr bwMode="auto">
          <a:xfrm flipV="1">
            <a:off x="2286000" y="38862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32"/>
          <p:cNvSpPr>
            <a:spLocks noChangeShapeType="1"/>
          </p:cNvSpPr>
          <p:nvPr/>
        </p:nvSpPr>
        <p:spPr bwMode="auto">
          <a:xfrm flipV="1">
            <a:off x="2286000" y="41148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33"/>
          <p:cNvSpPr>
            <a:spLocks noChangeShapeType="1"/>
          </p:cNvSpPr>
          <p:nvPr/>
        </p:nvSpPr>
        <p:spPr bwMode="auto">
          <a:xfrm>
            <a:off x="4648200" y="27432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34"/>
          <p:cNvSpPr>
            <a:spLocks noChangeShapeType="1"/>
          </p:cNvSpPr>
          <p:nvPr/>
        </p:nvSpPr>
        <p:spPr bwMode="auto">
          <a:xfrm>
            <a:off x="4648200" y="29718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35"/>
          <p:cNvSpPr>
            <a:spLocks noChangeShapeType="1"/>
          </p:cNvSpPr>
          <p:nvPr/>
        </p:nvSpPr>
        <p:spPr bwMode="auto">
          <a:xfrm flipV="1">
            <a:off x="4648200" y="3200400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36"/>
          <p:cNvSpPr>
            <a:spLocks noChangeShapeType="1"/>
          </p:cNvSpPr>
          <p:nvPr/>
        </p:nvSpPr>
        <p:spPr bwMode="auto">
          <a:xfrm flipV="1">
            <a:off x="4648200" y="3200400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37"/>
          <p:cNvSpPr>
            <a:spLocks noChangeShapeType="1"/>
          </p:cNvSpPr>
          <p:nvPr/>
        </p:nvSpPr>
        <p:spPr bwMode="auto">
          <a:xfrm flipV="1">
            <a:off x="4648200" y="3200400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Line 38"/>
          <p:cNvSpPr>
            <a:spLocks noChangeShapeType="1"/>
          </p:cNvSpPr>
          <p:nvPr/>
        </p:nvSpPr>
        <p:spPr bwMode="auto">
          <a:xfrm flipV="1">
            <a:off x="4648200" y="3200400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4" name="Oval 39"/>
          <p:cNvSpPr>
            <a:spLocks noChangeArrowheads="1"/>
          </p:cNvSpPr>
          <p:nvPr/>
        </p:nvSpPr>
        <p:spPr bwMode="auto">
          <a:xfrm>
            <a:off x="5867400" y="3124200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45" name="Text Box 40"/>
          <p:cNvSpPr txBox="1">
            <a:spLocks noChangeArrowheads="1"/>
          </p:cNvSpPr>
          <p:nvPr/>
        </p:nvSpPr>
        <p:spPr bwMode="auto">
          <a:xfrm>
            <a:off x="5622925" y="2498725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focal point</a:t>
            </a:r>
          </a:p>
        </p:txBody>
      </p:sp>
      <p:sp>
        <p:nvSpPr>
          <p:cNvPr id="30746" name="Line 41"/>
          <p:cNvSpPr>
            <a:spLocks noChangeShapeType="1"/>
          </p:cNvSpPr>
          <p:nvPr/>
        </p:nvSpPr>
        <p:spPr bwMode="auto">
          <a:xfrm>
            <a:off x="5943600" y="3124200"/>
            <a:ext cx="0" cy="1219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Line 42"/>
          <p:cNvSpPr>
            <a:spLocks noChangeShapeType="1"/>
          </p:cNvSpPr>
          <p:nvPr/>
        </p:nvSpPr>
        <p:spPr bwMode="auto">
          <a:xfrm flipH="1">
            <a:off x="4648200" y="4114800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43"/>
          <p:cNvSpPr>
            <a:spLocks noChangeShapeType="1"/>
          </p:cNvSpPr>
          <p:nvPr/>
        </p:nvSpPr>
        <p:spPr bwMode="auto">
          <a:xfrm>
            <a:off x="5486400" y="4114800"/>
            <a:ext cx="457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44"/>
          <p:cNvSpPr>
            <a:spLocks noChangeShapeType="1"/>
          </p:cNvSpPr>
          <p:nvPr/>
        </p:nvSpPr>
        <p:spPr bwMode="auto">
          <a:xfrm>
            <a:off x="4648200" y="3200400"/>
            <a:ext cx="0" cy="1143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Text Box 45"/>
          <p:cNvSpPr txBox="1">
            <a:spLocks noChangeArrowheads="1"/>
          </p:cNvSpPr>
          <p:nvPr/>
        </p:nvSpPr>
        <p:spPr bwMode="auto">
          <a:xfrm>
            <a:off x="5200650" y="3810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2400" b="1" i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0751" name="Line 46"/>
          <p:cNvSpPr>
            <a:spLocks noChangeShapeType="1"/>
          </p:cNvSpPr>
          <p:nvPr/>
        </p:nvSpPr>
        <p:spPr bwMode="auto">
          <a:xfrm flipH="1">
            <a:off x="5943600" y="2819400"/>
            <a:ext cx="228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Properties of “thin” lens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343400"/>
            <a:ext cx="9144000" cy="1573214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dirty="0" smtClean="0"/>
              <a:t>The plane parallel to the lens at the focal point is called the </a:t>
            </a:r>
            <a:r>
              <a:rPr lang="en-US" altLang="en-US" dirty="0" smtClean="0">
                <a:solidFill>
                  <a:schemeClr val="accent2"/>
                </a:solidFill>
              </a:rPr>
              <a:t>focal plane</a:t>
            </a:r>
            <a:r>
              <a:rPr lang="en-US" altLang="en-US" dirty="0" smtClean="0"/>
              <a:t>.</a:t>
            </a:r>
          </a:p>
          <a:p>
            <a:pPr marL="495300" indent="-495300"/>
            <a:r>
              <a:rPr lang="en-US" altLang="en-US" dirty="0" smtClean="0"/>
              <a:t>The distance between the lens and the focal plane is called the </a:t>
            </a:r>
            <a:r>
              <a:rPr lang="en-US" altLang="en-US" dirty="0" smtClean="0">
                <a:solidFill>
                  <a:schemeClr val="accent2"/>
                </a:solidFill>
              </a:rPr>
              <a:t>focal length</a:t>
            </a:r>
            <a:r>
              <a:rPr lang="en-US" altLang="en-US" dirty="0" smtClean="0"/>
              <a:t> (i.e., f) of the lens.</a:t>
            </a:r>
          </a:p>
        </p:txBody>
      </p:sp>
      <p:grpSp>
        <p:nvGrpSpPr>
          <p:cNvPr id="32772" name="Group 33"/>
          <p:cNvGrpSpPr>
            <a:grpSpLocks/>
          </p:cNvGrpSpPr>
          <p:nvPr/>
        </p:nvGrpSpPr>
        <p:grpSpPr bwMode="auto">
          <a:xfrm>
            <a:off x="1754188" y="1752600"/>
            <a:ext cx="5484812" cy="2667000"/>
            <a:chOff x="1105" y="1104"/>
            <a:chExt cx="3455" cy="1680"/>
          </a:xfrm>
        </p:grpSpPr>
        <p:pic>
          <p:nvPicPr>
            <p:cNvPr id="32773" name="Picture 4" descr="image-le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" y="1104"/>
              <a:ext cx="3455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4" name="Oval 12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75" name="Line 13"/>
            <p:cNvSpPr>
              <a:spLocks noChangeShapeType="1"/>
            </p:cNvSpPr>
            <p:nvPr/>
          </p:nvSpPr>
          <p:spPr bwMode="auto">
            <a:xfrm>
              <a:off x="2928" y="1584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6" name="Oval 14"/>
            <p:cNvSpPr>
              <a:spLocks noChangeArrowheads="1"/>
            </p:cNvSpPr>
            <p:nvPr/>
          </p:nvSpPr>
          <p:spPr bwMode="auto">
            <a:xfrm>
              <a:off x="2880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77" name="Line 2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24"/>
            <p:cNvSpPr>
              <a:spLocks noChangeShapeType="1"/>
            </p:cNvSpPr>
            <p:nvPr/>
          </p:nvSpPr>
          <p:spPr bwMode="auto">
            <a:xfrm>
              <a:off x="2928" y="1440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Line 25"/>
            <p:cNvSpPr>
              <a:spLocks noChangeShapeType="1"/>
            </p:cNvSpPr>
            <p:nvPr/>
          </p:nvSpPr>
          <p:spPr bwMode="auto">
            <a:xfrm flipV="1">
              <a:off x="1440" y="158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6"/>
            <p:cNvSpPr>
              <a:spLocks noChangeShapeType="1"/>
            </p:cNvSpPr>
            <p:nvPr/>
          </p:nvSpPr>
          <p:spPr bwMode="auto">
            <a:xfrm flipV="1">
              <a:off x="1440" y="172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7"/>
            <p:cNvSpPr>
              <a:spLocks noChangeShapeType="1"/>
            </p:cNvSpPr>
            <p:nvPr/>
          </p:nvSpPr>
          <p:spPr bwMode="auto">
            <a:xfrm flipV="1">
              <a:off x="1440" y="187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8"/>
            <p:cNvSpPr>
              <a:spLocks noChangeShapeType="1"/>
            </p:cNvSpPr>
            <p:nvPr/>
          </p:nvSpPr>
          <p:spPr bwMode="auto">
            <a:xfrm flipV="1">
              <a:off x="1440" y="2016"/>
              <a:ext cx="230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29"/>
            <p:cNvSpPr>
              <a:spLocks noChangeShapeType="1"/>
            </p:cNvSpPr>
            <p:nvPr/>
          </p:nvSpPr>
          <p:spPr bwMode="auto">
            <a:xfrm flipV="1">
              <a:off x="1440" y="216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Line 30"/>
            <p:cNvSpPr>
              <a:spLocks noChangeShapeType="1"/>
            </p:cNvSpPr>
            <p:nvPr/>
          </p:nvSpPr>
          <p:spPr bwMode="auto">
            <a:xfrm flipV="1">
              <a:off x="1440" y="230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5" name="Line 31"/>
            <p:cNvSpPr>
              <a:spLocks noChangeShapeType="1"/>
            </p:cNvSpPr>
            <p:nvPr/>
          </p:nvSpPr>
          <p:spPr bwMode="auto">
            <a:xfrm flipV="1">
              <a:off x="1440" y="244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Line 32"/>
            <p:cNvSpPr>
              <a:spLocks noChangeShapeType="1"/>
            </p:cNvSpPr>
            <p:nvPr/>
          </p:nvSpPr>
          <p:spPr bwMode="auto">
            <a:xfrm flipV="1">
              <a:off x="1440" y="259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33"/>
            <p:cNvSpPr>
              <a:spLocks noChangeShapeType="1"/>
            </p:cNvSpPr>
            <p:nvPr/>
          </p:nvSpPr>
          <p:spPr bwMode="auto">
            <a:xfrm>
              <a:off x="2928" y="1728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34"/>
            <p:cNvSpPr>
              <a:spLocks noChangeShapeType="1"/>
            </p:cNvSpPr>
            <p:nvPr/>
          </p:nvSpPr>
          <p:spPr bwMode="auto">
            <a:xfrm>
              <a:off x="2928" y="1872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35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36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37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38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Oval 39"/>
            <p:cNvSpPr>
              <a:spLocks noChangeArrowheads="1"/>
            </p:cNvSpPr>
            <p:nvPr/>
          </p:nvSpPr>
          <p:spPr bwMode="auto">
            <a:xfrm>
              <a:off x="3696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94" name="Text Box 40"/>
            <p:cNvSpPr txBox="1">
              <a:spLocks noChangeArrowheads="1"/>
            </p:cNvSpPr>
            <p:nvPr/>
          </p:nvSpPr>
          <p:spPr bwMode="auto">
            <a:xfrm>
              <a:off x="3724" y="1516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focal point</a:t>
              </a:r>
            </a:p>
          </p:txBody>
        </p:sp>
        <p:sp>
          <p:nvSpPr>
            <p:cNvPr id="32795" name="Line 41"/>
            <p:cNvSpPr>
              <a:spLocks noChangeShapeType="1"/>
            </p:cNvSpPr>
            <p:nvPr/>
          </p:nvSpPr>
          <p:spPr bwMode="auto">
            <a:xfrm>
              <a:off x="3744" y="1968"/>
              <a:ext cx="0" cy="76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42"/>
            <p:cNvSpPr>
              <a:spLocks noChangeShapeType="1"/>
            </p:cNvSpPr>
            <p:nvPr/>
          </p:nvSpPr>
          <p:spPr bwMode="auto">
            <a:xfrm flipH="1">
              <a:off x="2928" y="2592"/>
              <a:ext cx="336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7" name="Line 43"/>
            <p:cNvSpPr>
              <a:spLocks noChangeShapeType="1"/>
            </p:cNvSpPr>
            <p:nvPr/>
          </p:nvSpPr>
          <p:spPr bwMode="auto">
            <a:xfrm>
              <a:off x="3456" y="2592"/>
              <a:ext cx="288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8" name="Line 44"/>
            <p:cNvSpPr>
              <a:spLocks noChangeShapeType="1"/>
            </p:cNvSpPr>
            <p:nvPr/>
          </p:nvSpPr>
          <p:spPr bwMode="auto">
            <a:xfrm>
              <a:off x="2928" y="2016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799" name="Text Box 45"/>
            <p:cNvSpPr txBox="1">
              <a:spLocks noChangeArrowheads="1"/>
            </p:cNvSpPr>
            <p:nvPr/>
          </p:nvSpPr>
          <p:spPr bwMode="auto">
            <a:xfrm>
              <a:off x="3276" y="2400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2800" name="Line 46"/>
            <p:cNvSpPr>
              <a:spLocks noChangeShapeType="1"/>
            </p:cNvSpPr>
            <p:nvPr/>
          </p:nvSpPr>
          <p:spPr bwMode="auto">
            <a:xfrm flipH="1">
              <a:off x="3744" y="1680"/>
              <a:ext cx="288" cy="288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801" name="Line 32"/>
            <p:cNvSpPr>
              <a:spLocks noChangeShapeType="1"/>
            </p:cNvSpPr>
            <p:nvPr/>
          </p:nvSpPr>
          <p:spPr bwMode="auto">
            <a:xfrm>
              <a:off x="3744" y="1248"/>
              <a:ext cx="0" cy="1536"/>
            </a:xfrm>
            <a:prstGeom prst="line">
              <a:avLst/>
            </a:prstGeom>
            <a:noFill/>
            <a:ln w="57150" cap="sq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</a:t>
            </a:r>
          </a:p>
        </p:txBody>
      </p:sp>
      <p:sp>
        <p:nvSpPr>
          <p:cNvPr id="34819" name="Text Box 22"/>
          <p:cNvSpPr txBox="1">
            <a:spLocks noChangeArrowheads="1"/>
          </p:cNvSpPr>
          <p:nvPr/>
        </p:nvSpPr>
        <p:spPr bwMode="auto">
          <a:xfrm>
            <a:off x="1219200" y="1574800"/>
            <a:ext cx="70421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Assume an object at distance </a:t>
            </a:r>
            <a:r>
              <a:rPr lang="en-US" altLang="en-US">
                <a:solidFill>
                  <a:schemeClr val="accent2"/>
                </a:solidFill>
              </a:rPr>
              <a:t>u</a:t>
            </a:r>
            <a:r>
              <a:rPr lang="en-US" altLang="en-US"/>
              <a:t> from the lens plane:</a:t>
            </a:r>
          </a:p>
        </p:txBody>
      </p:sp>
      <p:grpSp>
        <p:nvGrpSpPr>
          <p:cNvPr id="34820" name="Group 26"/>
          <p:cNvGrpSpPr>
            <a:grpSpLocks/>
          </p:cNvGrpSpPr>
          <p:nvPr/>
        </p:nvGrpSpPr>
        <p:grpSpPr bwMode="auto">
          <a:xfrm>
            <a:off x="609600" y="2133600"/>
            <a:ext cx="7848600" cy="4114800"/>
            <a:chOff x="384" y="1344"/>
            <a:chExt cx="4944" cy="2592"/>
          </a:xfrm>
          <a:solidFill>
            <a:schemeClr val="bg1">
              <a:lumMod val="65000"/>
            </a:schemeClr>
          </a:solidFill>
        </p:grpSpPr>
        <p:grpSp>
          <p:nvGrpSpPr>
            <p:cNvPr id="34821" name="Group 3"/>
            <p:cNvGrpSpPr>
              <a:grpSpLocks/>
            </p:cNvGrpSpPr>
            <p:nvPr/>
          </p:nvGrpSpPr>
          <p:grpSpPr bwMode="auto">
            <a:xfrm>
              <a:off x="384" y="1344"/>
              <a:ext cx="4944" cy="2592"/>
              <a:chOff x="384" y="1344"/>
              <a:chExt cx="4944" cy="2592"/>
            </a:xfrm>
            <a:grpFill/>
          </p:grpSpPr>
          <p:sp>
            <p:nvSpPr>
              <p:cNvPr id="34824" name="Rectangle 4"/>
              <p:cNvSpPr>
                <a:spLocks noChangeArrowheads="1"/>
              </p:cNvSpPr>
              <p:nvPr/>
            </p:nvSpPr>
            <p:spPr bwMode="auto">
              <a:xfrm>
                <a:off x="384" y="1344"/>
                <a:ext cx="4944" cy="2592"/>
              </a:xfrm>
              <a:prstGeom prst="rect">
                <a:avLst/>
              </a:prstGeom>
              <a:grp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object</a:t>
                </a:r>
              </a:p>
            </p:txBody>
          </p:sp>
          <p:sp>
            <p:nvSpPr>
              <p:cNvPr id="34825" name="Line 3"/>
              <p:cNvSpPr>
                <a:spLocks noChangeShapeType="1"/>
              </p:cNvSpPr>
              <p:nvPr/>
            </p:nvSpPr>
            <p:spPr bwMode="auto">
              <a:xfrm>
                <a:off x="1526" y="2247"/>
                <a:ext cx="0" cy="1137"/>
              </a:xfrm>
              <a:prstGeom prst="line">
                <a:avLst/>
              </a:prstGeom>
              <a:grpFill/>
              <a:ln w="76200">
                <a:solidFill>
                  <a:srgbClr val="02FFFF"/>
                </a:solidFill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6" name="Oval 4"/>
              <p:cNvSpPr>
                <a:spLocks noChangeArrowheads="1"/>
              </p:cNvSpPr>
              <p:nvPr/>
            </p:nvSpPr>
            <p:spPr bwMode="auto">
              <a:xfrm>
                <a:off x="3186" y="2728"/>
                <a:ext cx="87" cy="88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27" name="Line 5"/>
              <p:cNvSpPr>
                <a:spLocks noChangeShapeType="1"/>
              </p:cNvSpPr>
              <p:nvPr/>
            </p:nvSpPr>
            <p:spPr bwMode="auto">
              <a:xfrm flipH="1" flipV="1">
                <a:off x="608" y="2772"/>
                <a:ext cx="4238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8" name="Line 6"/>
              <p:cNvSpPr>
                <a:spLocks noChangeShapeType="1"/>
              </p:cNvSpPr>
              <p:nvPr/>
            </p:nvSpPr>
            <p:spPr bwMode="auto">
              <a:xfrm flipH="1">
                <a:off x="608" y="1810"/>
                <a:ext cx="3845" cy="1268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29" name="Oval 7"/>
              <p:cNvSpPr>
                <a:spLocks noChangeArrowheads="1"/>
              </p:cNvSpPr>
              <p:nvPr/>
            </p:nvSpPr>
            <p:spPr bwMode="auto">
              <a:xfrm>
                <a:off x="3186" y="2160"/>
                <a:ext cx="87" cy="87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0" name="Oval 8"/>
              <p:cNvSpPr>
                <a:spLocks noChangeArrowheads="1"/>
              </p:cNvSpPr>
              <p:nvPr/>
            </p:nvSpPr>
            <p:spPr bwMode="auto">
              <a:xfrm>
                <a:off x="1438" y="2204"/>
                <a:ext cx="131" cy="1224"/>
              </a:xfrm>
              <a:prstGeom prst="ellipse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 type="none" w="med" len="lg"/>
                  </a14:hiddenLine>
                </a:ext>
              </a:extLst>
            </p:spPr>
            <p:txBody>
              <a:bodyPr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1" name="Oval 9"/>
              <p:cNvSpPr>
                <a:spLocks noChangeArrowheads="1"/>
              </p:cNvSpPr>
              <p:nvPr/>
            </p:nvSpPr>
            <p:spPr bwMode="auto">
              <a:xfrm>
                <a:off x="870" y="2728"/>
                <a:ext cx="88" cy="88"/>
              </a:xfrm>
              <a:prstGeom prst="ellipse">
                <a:avLst/>
              </a:prstGeom>
              <a:grpFill/>
              <a:ln w="28575">
                <a:solidFill>
                  <a:srgbClr val="000000"/>
                </a:solidFill>
                <a:round/>
                <a:headEnd/>
                <a:tailEnd type="none" w="med" len="lg"/>
              </a:ln>
            </p:spPr>
            <p:txBody>
              <a:bodyPr wrap="none" lIns="64008" tIns="27432" rIns="64008" bIns="27432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en-US" sz="2400">
                  <a:cs typeface="Arial" panose="020B0604020202020204" pitchFamily="34" charset="0"/>
                </a:endParaRPr>
              </a:p>
            </p:txBody>
          </p:sp>
          <p:sp>
            <p:nvSpPr>
              <p:cNvPr id="34832" name="Line 10"/>
              <p:cNvSpPr>
                <a:spLocks noChangeShapeType="1"/>
              </p:cNvSpPr>
              <p:nvPr/>
            </p:nvSpPr>
            <p:spPr bwMode="auto">
              <a:xfrm flipH="1">
                <a:off x="608" y="2204"/>
                <a:ext cx="874" cy="874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3" name="Line 11"/>
              <p:cNvSpPr>
                <a:spLocks noChangeShapeType="1"/>
              </p:cNvSpPr>
              <p:nvPr/>
            </p:nvSpPr>
            <p:spPr bwMode="auto">
              <a:xfrm flipH="1" flipV="1">
                <a:off x="1482" y="2204"/>
                <a:ext cx="3364" cy="0"/>
              </a:xfrm>
              <a:prstGeom prst="line">
                <a:avLst/>
              </a:prstGeom>
              <a:grpFill/>
              <a:ln w="28575">
                <a:solidFill>
                  <a:srgbClr val="33CC33"/>
                </a:solidFill>
                <a:round/>
                <a:headEnd/>
                <a:tailEnd type="none" w="med" len="lg"/>
              </a:ln>
              <a:extLst/>
            </p:spPr>
            <p:txBody>
              <a:bodyPr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4" name="Line 12"/>
              <p:cNvSpPr>
                <a:spLocks noChangeShapeType="1"/>
              </p:cNvSpPr>
              <p:nvPr/>
            </p:nvSpPr>
            <p:spPr bwMode="auto">
              <a:xfrm>
                <a:off x="608" y="1941"/>
                <a:ext cx="0" cy="1793"/>
              </a:xfrm>
              <a:prstGeom prst="line">
                <a:avLst/>
              </a:prstGeom>
              <a:grpFill/>
              <a:ln w="28575" cap="rnd">
                <a:solidFill>
                  <a:srgbClr val="000000"/>
                </a:solidFill>
                <a:prstDash val="sysDot"/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5" name="Line 13"/>
              <p:cNvSpPr>
                <a:spLocks noChangeShapeType="1"/>
              </p:cNvSpPr>
              <p:nvPr/>
            </p:nvSpPr>
            <p:spPr bwMode="auto">
              <a:xfrm>
                <a:off x="3230" y="1941"/>
                <a:ext cx="0" cy="1793"/>
              </a:xfrm>
              <a:prstGeom prst="line">
                <a:avLst/>
              </a:prstGeom>
              <a:grpFill/>
              <a:ln w="28575" cap="rnd">
                <a:solidFill>
                  <a:srgbClr val="000000"/>
                </a:solidFill>
                <a:prstDash val="sysDot"/>
                <a:round/>
                <a:headEnd/>
                <a:tailEnd type="none" w="med" len="lg"/>
              </a:ln>
              <a:extLst/>
            </p:spPr>
            <p:txBody>
              <a:bodyPr wrap="none" lIns="64008" tIns="27432" rIns="64008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6" name="Text Box 14"/>
              <p:cNvSpPr txBox="1">
                <a:spLocks noChangeArrowheads="1"/>
              </p:cNvSpPr>
              <p:nvPr/>
            </p:nvSpPr>
            <p:spPr bwMode="auto">
              <a:xfrm>
                <a:off x="960" y="1920"/>
                <a:ext cx="212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4837" name="Line 15"/>
              <p:cNvSpPr>
                <a:spLocks noChangeShapeType="1"/>
              </p:cNvSpPr>
              <p:nvPr/>
            </p:nvSpPr>
            <p:spPr bwMode="auto">
              <a:xfrm flipH="1">
                <a:off x="1584" y="1900"/>
                <a:ext cx="1632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38" name="Text Box 16"/>
              <p:cNvSpPr txBox="1">
                <a:spLocks noChangeArrowheads="1"/>
              </p:cNvSpPr>
              <p:nvPr/>
            </p:nvSpPr>
            <p:spPr bwMode="auto">
              <a:xfrm>
                <a:off x="2112" y="1516"/>
                <a:ext cx="276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34839" name="Line 17"/>
              <p:cNvSpPr>
                <a:spLocks noChangeShapeType="1"/>
              </p:cNvSpPr>
              <p:nvPr/>
            </p:nvSpPr>
            <p:spPr bwMode="auto">
              <a:xfrm flipH="1">
                <a:off x="624" y="1903"/>
                <a:ext cx="931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840" name="Text Box 18"/>
              <p:cNvSpPr txBox="1">
                <a:spLocks noChangeArrowheads="1"/>
              </p:cNvSpPr>
              <p:nvPr/>
            </p:nvSpPr>
            <p:spPr bwMode="auto">
              <a:xfrm>
                <a:off x="768" y="1440"/>
                <a:ext cx="244" cy="4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 b="1" i="1">
                    <a:solidFill>
                      <a:srgbClr val="0000FF"/>
                    </a:solidFill>
                    <a:cs typeface="Arial" panose="020B0604020202020204" pitchFamily="34" charset="0"/>
                  </a:rPr>
                  <a:t>v</a:t>
                </a:r>
              </a:p>
            </p:txBody>
          </p:sp>
          <p:sp>
            <p:nvSpPr>
              <p:cNvPr id="34841" name="Line 19"/>
              <p:cNvSpPr>
                <a:spLocks noChangeShapeType="1"/>
              </p:cNvSpPr>
              <p:nvPr/>
            </p:nvSpPr>
            <p:spPr bwMode="auto">
              <a:xfrm flipH="1">
                <a:off x="816" y="2016"/>
                <a:ext cx="672" cy="0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 type="arrow" w="med" len="med"/>
                <a:tailEnd type="arrow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822" name="Line 23"/>
            <p:cNvSpPr>
              <a:spLocks noChangeShapeType="1"/>
            </p:cNvSpPr>
            <p:nvPr/>
          </p:nvSpPr>
          <p:spPr bwMode="auto">
            <a:xfrm flipV="1">
              <a:off x="3216" y="2256"/>
              <a:ext cx="0" cy="480"/>
            </a:xfrm>
            <a:prstGeom prst="line">
              <a:avLst/>
            </a:prstGeom>
            <a:grpFill/>
            <a:ln>
              <a:headEnd type="none" w="sm" len="sm"/>
              <a:tailEnd type="triangle" w="sm" len="sm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823" name="Text Box 25"/>
            <p:cNvSpPr txBox="1">
              <a:spLocks noChangeArrowheads="1"/>
            </p:cNvSpPr>
            <p:nvPr/>
          </p:nvSpPr>
          <p:spPr bwMode="auto">
            <a:xfrm>
              <a:off x="614" y="3482"/>
              <a:ext cx="584" cy="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image</a:t>
              </a:r>
            </a:p>
          </p:txBody>
        </p:sp>
      </p:grp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457200" y="2209800"/>
            <a:ext cx="73914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36868" name="Text Box 20"/>
          <p:cNvSpPr txBox="1">
            <a:spLocks noChangeArrowheads="1"/>
          </p:cNvSpPr>
          <p:nvPr/>
        </p:nvSpPr>
        <p:spPr bwMode="auto">
          <a:xfrm>
            <a:off x="3276600" y="1676400"/>
            <a:ext cx="304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Using similar</a:t>
            </a:r>
            <a:r>
              <a:rPr kumimoji="0" lang="en-US" altLang="en-US" sz="240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400">
                <a:cs typeface="Arial" panose="020B0604020202020204" pitchFamily="34" charset="0"/>
              </a:rPr>
              <a:t>triangles:</a:t>
            </a:r>
          </a:p>
        </p:txBody>
      </p:sp>
      <p:sp>
        <p:nvSpPr>
          <p:cNvPr id="36869" name="Text Box 25"/>
          <p:cNvSpPr txBox="1">
            <a:spLocks noChangeArrowheads="1"/>
          </p:cNvSpPr>
          <p:nvPr/>
        </p:nvSpPr>
        <p:spPr bwMode="auto">
          <a:xfrm>
            <a:off x="5334000" y="4800600"/>
            <a:ext cx="199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y’/y = v/u</a:t>
            </a:r>
          </a:p>
        </p:txBody>
      </p:sp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457200" y="2286000"/>
            <a:ext cx="7235825" cy="3641725"/>
            <a:chOff x="288" y="1440"/>
            <a:chExt cx="4558" cy="2294"/>
          </a:xfrm>
        </p:grpSpPr>
        <p:sp>
          <p:nvSpPr>
            <p:cNvPr id="36873" name="Line 3"/>
            <p:cNvSpPr>
              <a:spLocks noChangeShapeType="1"/>
            </p:cNvSpPr>
            <p:nvPr/>
          </p:nvSpPr>
          <p:spPr bwMode="auto">
            <a:xfrm>
              <a:off x="1526" y="2247"/>
              <a:ext cx="0" cy="1137"/>
            </a:xfrm>
            <a:prstGeom prst="line">
              <a:avLst/>
            </a:prstGeom>
            <a:noFill/>
            <a:ln w="76200">
              <a:solidFill>
                <a:srgbClr val="02FFFF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4" name="Line 5"/>
            <p:cNvSpPr>
              <a:spLocks noChangeShapeType="1"/>
            </p:cNvSpPr>
            <p:nvPr/>
          </p:nvSpPr>
          <p:spPr bwMode="auto">
            <a:xfrm flipH="1" flipV="1">
              <a:off x="608" y="2772"/>
              <a:ext cx="42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5" name="Line 6"/>
            <p:cNvSpPr>
              <a:spLocks noChangeShapeType="1"/>
            </p:cNvSpPr>
            <p:nvPr/>
          </p:nvSpPr>
          <p:spPr bwMode="auto">
            <a:xfrm flipH="1">
              <a:off x="608" y="1810"/>
              <a:ext cx="3845" cy="126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6" name="Oval 8"/>
            <p:cNvSpPr>
              <a:spLocks noChangeArrowheads="1"/>
            </p:cNvSpPr>
            <p:nvPr/>
          </p:nvSpPr>
          <p:spPr bwMode="auto">
            <a:xfrm>
              <a:off x="1438" y="2204"/>
              <a:ext cx="131" cy="1224"/>
            </a:xfrm>
            <a:prstGeom prst="ellipse">
              <a:avLst/>
            </a:prstGeom>
            <a:solidFill>
              <a:srgbClr val="02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med" len="lg"/>
                </a14:hiddenLine>
              </a:ext>
            </a:extLst>
          </p:spPr>
          <p:txBody>
            <a:bodyPr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77" name="Line 10"/>
            <p:cNvSpPr>
              <a:spLocks noChangeShapeType="1"/>
            </p:cNvSpPr>
            <p:nvPr/>
          </p:nvSpPr>
          <p:spPr bwMode="auto">
            <a:xfrm flipH="1">
              <a:off x="608" y="2204"/>
              <a:ext cx="874" cy="874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8" name="Line 11"/>
            <p:cNvSpPr>
              <a:spLocks noChangeShapeType="1"/>
            </p:cNvSpPr>
            <p:nvPr/>
          </p:nvSpPr>
          <p:spPr bwMode="auto">
            <a:xfrm flipH="1" flipV="1">
              <a:off x="1482" y="2204"/>
              <a:ext cx="3364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79" name="Line 12"/>
            <p:cNvSpPr>
              <a:spLocks noChangeShapeType="1"/>
            </p:cNvSpPr>
            <p:nvPr/>
          </p:nvSpPr>
          <p:spPr bwMode="auto">
            <a:xfrm>
              <a:off x="608" y="1941"/>
              <a:ext cx="0" cy="179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80" name="Line 13"/>
            <p:cNvSpPr>
              <a:spLocks noChangeShapeType="1"/>
            </p:cNvSpPr>
            <p:nvPr/>
          </p:nvSpPr>
          <p:spPr bwMode="auto">
            <a:xfrm>
              <a:off x="3230" y="1941"/>
              <a:ext cx="0" cy="179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64008" tIns="27432" rIns="64008" bIns="27432" anchor="ctr">
              <a:spAutoFit/>
            </a:bodyPr>
            <a:lstStyle/>
            <a:p>
              <a:endParaRPr lang="en-US"/>
            </a:p>
          </p:txBody>
        </p:sp>
        <p:sp>
          <p:nvSpPr>
            <p:cNvPr id="36881" name="Text Box 14"/>
            <p:cNvSpPr txBox="1">
              <a:spLocks noChangeArrowheads="1"/>
            </p:cNvSpPr>
            <p:nvPr/>
          </p:nvSpPr>
          <p:spPr bwMode="auto">
            <a:xfrm>
              <a:off x="960" y="1920"/>
              <a:ext cx="2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36882" name="Line 15"/>
            <p:cNvSpPr>
              <a:spLocks noChangeShapeType="1"/>
            </p:cNvSpPr>
            <p:nvPr/>
          </p:nvSpPr>
          <p:spPr bwMode="auto">
            <a:xfrm flipH="1">
              <a:off x="1584" y="1900"/>
              <a:ext cx="16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3" name="Text Box 16"/>
            <p:cNvSpPr txBox="1">
              <a:spLocks noChangeArrowheads="1"/>
            </p:cNvSpPr>
            <p:nvPr/>
          </p:nvSpPr>
          <p:spPr bwMode="auto">
            <a:xfrm>
              <a:off x="2112" y="1516"/>
              <a:ext cx="2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u</a:t>
              </a:r>
            </a:p>
          </p:txBody>
        </p:sp>
        <p:sp>
          <p:nvSpPr>
            <p:cNvPr id="36884" name="Line 17"/>
            <p:cNvSpPr>
              <a:spLocks noChangeShapeType="1"/>
            </p:cNvSpPr>
            <p:nvPr/>
          </p:nvSpPr>
          <p:spPr bwMode="auto">
            <a:xfrm flipH="1">
              <a:off x="624" y="1903"/>
              <a:ext cx="93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5" name="Text Box 18"/>
            <p:cNvSpPr txBox="1">
              <a:spLocks noChangeArrowheads="1"/>
            </p:cNvSpPr>
            <p:nvPr/>
          </p:nvSpPr>
          <p:spPr bwMode="auto">
            <a:xfrm>
              <a:off x="768" y="1440"/>
              <a:ext cx="24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 b="1" i="1">
                  <a:solidFill>
                    <a:srgbClr val="0000FF"/>
                  </a:solidFill>
                  <a:cs typeface="Arial" panose="020B0604020202020204" pitchFamily="34" charset="0"/>
                </a:rPr>
                <a:t>v</a:t>
              </a:r>
            </a:p>
          </p:txBody>
        </p:sp>
        <p:sp>
          <p:nvSpPr>
            <p:cNvPr id="36886" name="Line 19"/>
            <p:cNvSpPr>
              <a:spLocks noChangeShapeType="1"/>
            </p:cNvSpPr>
            <p:nvPr/>
          </p:nvSpPr>
          <p:spPr bwMode="auto">
            <a:xfrm flipH="1">
              <a:off x="816" y="2016"/>
              <a:ext cx="67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7" name="Freeform 21"/>
            <p:cNvSpPr>
              <a:spLocks/>
            </p:cNvSpPr>
            <p:nvPr/>
          </p:nvSpPr>
          <p:spPr bwMode="auto">
            <a:xfrm>
              <a:off x="1536" y="2208"/>
              <a:ext cx="1680" cy="576"/>
            </a:xfrm>
            <a:custGeom>
              <a:avLst/>
              <a:gdLst>
                <a:gd name="T0" fmla="*/ 0 w 1200"/>
                <a:gd name="T1" fmla="*/ 310728827 h 672"/>
                <a:gd name="T2" fmla="*/ 2147483646 w 1200"/>
                <a:gd name="T3" fmla="*/ 310728827 h 672"/>
                <a:gd name="T4" fmla="*/ 2147483646 w 1200"/>
                <a:gd name="T5" fmla="*/ 0 h 672"/>
                <a:gd name="T6" fmla="*/ 0 w 1200"/>
                <a:gd name="T7" fmla="*/ 310728827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672"/>
                <a:gd name="T14" fmla="*/ 1200 w 1200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672">
                  <a:moveTo>
                    <a:pt x="0" y="672"/>
                  </a:moveTo>
                  <a:lnTo>
                    <a:pt x="1200" y="672"/>
                  </a:lnTo>
                  <a:lnTo>
                    <a:pt x="1200" y="0"/>
                  </a:lnTo>
                  <a:lnTo>
                    <a:pt x="0" y="672"/>
                  </a:lnTo>
                  <a:close/>
                </a:path>
              </a:pathLst>
            </a:custGeom>
            <a:solidFill>
              <a:srgbClr val="FFFF66"/>
            </a:solidFill>
            <a:ln w="38100">
              <a:solidFill>
                <a:srgbClr val="000066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8" name="Freeform 22"/>
            <p:cNvSpPr>
              <a:spLocks/>
            </p:cNvSpPr>
            <p:nvPr/>
          </p:nvSpPr>
          <p:spPr bwMode="auto">
            <a:xfrm rot="10800000">
              <a:off x="608" y="2769"/>
              <a:ext cx="880" cy="303"/>
            </a:xfrm>
            <a:custGeom>
              <a:avLst/>
              <a:gdLst>
                <a:gd name="T0" fmla="*/ 0 w 1200"/>
                <a:gd name="T1" fmla="*/ 265217 h 672"/>
                <a:gd name="T2" fmla="*/ 99752443 w 1200"/>
                <a:gd name="T3" fmla="*/ 265217 h 672"/>
                <a:gd name="T4" fmla="*/ 99752443 w 1200"/>
                <a:gd name="T5" fmla="*/ 0 h 672"/>
                <a:gd name="T6" fmla="*/ 0 w 1200"/>
                <a:gd name="T7" fmla="*/ 265217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0"/>
                <a:gd name="T13" fmla="*/ 0 h 672"/>
                <a:gd name="T14" fmla="*/ 1200 w 1200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0" h="672">
                  <a:moveTo>
                    <a:pt x="0" y="672"/>
                  </a:moveTo>
                  <a:lnTo>
                    <a:pt x="1200" y="672"/>
                  </a:lnTo>
                  <a:lnTo>
                    <a:pt x="1200" y="0"/>
                  </a:lnTo>
                  <a:lnTo>
                    <a:pt x="0" y="672"/>
                  </a:lnTo>
                  <a:close/>
                </a:path>
              </a:pathLst>
            </a:custGeom>
            <a:solidFill>
              <a:srgbClr val="FFFF66"/>
            </a:solidFill>
            <a:ln w="38100">
              <a:solidFill>
                <a:srgbClr val="000066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9" name="Text Box 23"/>
            <p:cNvSpPr txBox="1">
              <a:spLocks noChangeArrowheads="1"/>
            </p:cNvSpPr>
            <p:nvPr/>
          </p:nvSpPr>
          <p:spPr bwMode="auto">
            <a:xfrm>
              <a:off x="288" y="2690"/>
              <a:ext cx="35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y’</a:t>
              </a:r>
            </a:p>
          </p:txBody>
        </p:sp>
        <p:sp>
          <p:nvSpPr>
            <p:cNvPr id="36890" name="Text Box 24"/>
            <p:cNvSpPr txBox="1">
              <a:spLocks noChangeArrowheads="1"/>
            </p:cNvSpPr>
            <p:nvPr/>
          </p:nvSpPr>
          <p:spPr bwMode="auto">
            <a:xfrm>
              <a:off x="3312" y="2258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6891" name="Oval 9"/>
            <p:cNvSpPr>
              <a:spLocks noChangeArrowheads="1"/>
            </p:cNvSpPr>
            <p:nvPr/>
          </p:nvSpPr>
          <p:spPr bwMode="auto">
            <a:xfrm>
              <a:off x="870" y="2728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92" name="Oval 4"/>
            <p:cNvSpPr>
              <a:spLocks noChangeArrowheads="1"/>
            </p:cNvSpPr>
            <p:nvPr/>
          </p:nvSpPr>
          <p:spPr bwMode="auto">
            <a:xfrm>
              <a:off x="3186" y="2728"/>
              <a:ext cx="87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  <p:sp>
          <p:nvSpPr>
            <p:cNvPr id="36893" name="Oval 7"/>
            <p:cNvSpPr>
              <a:spLocks noChangeArrowheads="1"/>
            </p:cNvSpPr>
            <p:nvPr/>
          </p:nvSpPr>
          <p:spPr bwMode="auto">
            <a:xfrm>
              <a:off x="3186" y="2160"/>
              <a:ext cx="87" cy="87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  <a:headEnd/>
              <a:tailEnd type="none" w="med" len="lg"/>
            </a:ln>
          </p:spPr>
          <p:txBody>
            <a:bodyPr wrap="none" lIns="64008" tIns="27432" rIns="64008" bIns="27432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en-US" sz="2400">
                <a:cs typeface="Arial" panose="020B0604020202020204" pitchFamily="34" charset="0"/>
              </a:endParaRPr>
            </a:p>
          </p:txBody>
        </p:sp>
      </p:grpSp>
      <p:sp>
        <p:nvSpPr>
          <p:cNvPr id="36871" name="Line 28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2" name="Text Box 29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57200" y="2209800"/>
            <a:ext cx="75438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38916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19" name="Oval 8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med" len="lg"/>
              </a14:hiddenLine>
            </a:ext>
          </a:extLst>
        </p:spPr>
        <p:txBody>
          <a:bodyPr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20" name="Line 10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38924" name="Text Box 14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6" name="Text Box 16"/>
          <p:cNvSpPr txBox="1">
            <a:spLocks noChangeArrowheads="1"/>
          </p:cNvSpPr>
          <p:nvPr/>
        </p:nvSpPr>
        <p:spPr bwMode="auto">
          <a:xfrm>
            <a:off x="3352800" y="240665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u</a:t>
            </a:r>
          </a:p>
        </p:txBody>
      </p:sp>
      <p:sp>
        <p:nvSpPr>
          <p:cNvPr id="38927" name="Line 17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Text Box 18"/>
          <p:cNvSpPr txBox="1">
            <a:spLocks noChangeArrowheads="1"/>
          </p:cNvSpPr>
          <p:nvPr/>
        </p:nvSpPr>
        <p:spPr bwMode="auto">
          <a:xfrm>
            <a:off x="1219200" y="2286000"/>
            <a:ext cx="38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v</a:t>
            </a:r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0" name="Freeform 21"/>
          <p:cNvSpPr>
            <a:spLocks/>
          </p:cNvSpPr>
          <p:nvPr/>
        </p:nvSpPr>
        <p:spPr bwMode="auto">
          <a:xfrm>
            <a:off x="1462088" y="3481388"/>
            <a:ext cx="900112" cy="914400"/>
          </a:xfrm>
          <a:custGeom>
            <a:avLst/>
            <a:gdLst>
              <a:gd name="T0" fmla="*/ 0 w 1200"/>
              <a:gd name="T1" fmla="*/ 2147483646 h 672"/>
              <a:gd name="T2" fmla="*/ 2147483646 w 1200"/>
              <a:gd name="T3" fmla="*/ 2147483646 h 672"/>
              <a:gd name="T4" fmla="*/ 2147483646 w 1200"/>
              <a:gd name="T5" fmla="*/ 0 h 672"/>
              <a:gd name="T6" fmla="*/ 0 w 1200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1" name="Freeform 22"/>
          <p:cNvSpPr>
            <a:spLocks/>
          </p:cNvSpPr>
          <p:nvPr/>
        </p:nvSpPr>
        <p:spPr bwMode="auto">
          <a:xfrm rot="10800000">
            <a:off x="965200" y="4395788"/>
            <a:ext cx="482600" cy="481012"/>
          </a:xfrm>
          <a:custGeom>
            <a:avLst/>
            <a:gdLst>
              <a:gd name="T0" fmla="*/ 0 w 1200"/>
              <a:gd name="T1" fmla="*/ 2147483646 h 672"/>
              <a:gd name="T2" fmla="*/ 2147483646 w 1200"/>
              <a:gd name="T3" fmla="*/ 2147483646 h 672"/>
              <a:gd name="T4" fmla="*/ 2147483646 w 1200"/>
              <a:gd name="T5" fmla="*/ 0 h 672"/>
              <a:gd name="T6" fmla="*/ 0 w 1200"/>
              <a:gd name="T7" fmla="*/ 2147483646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672"/>
              <a:gd name="T14" fmla="*/ 1200 w 120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672">
                <a:moveTo>
                  <a:pt x="0" y="672"/>
                </a:moveTo>
                <a:lnTo>
                  <a:pt x="1200" y="672"/>
                </a:lnTo>
                <a:lnTo>
                  <a:pt x="1200" y="0"/>
                </a:lnTo>
                <a:lnTo>
                  <a:pt x="0" y="672"/>
                </a:lnTo>
                <a:close/>
              </a:path>
            </a:pathLst>
          </a:custGeom>
          <a:solidFill>
            <a:srgbClr val="FFFF66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32" name="Text Box 23"/>
          <p:cNvSpPr txBox="1">
            <a:spLocks noChangeArrowheads="1"/>
          </p:cNvSpPr>
          <p:nvPr/>
        </p:nvSpPr>
        <p:spPr bwMode="auto">
          <a:xfrm>
            <a:off x="457200" y="4270375"/>
            <a:ext cx="565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</a:t>
            </a:r>
          </a:p>
        </p:txBody>
      </p:sp>
      <p:sp>
        <p:nvSpPr>
          <p:cNvPr id="38933" name="Text Box 24"/>
          <p:cNvSpPr txBox="1">
            <a:spLocks noChangeArrowheads="1"/>
          </p:cNvSpPr>
          <p:nvPr/>
        </p:nvSpPr>
        <p:spPr bwMode="auto">
          <a:xfrm>
            <a:off x="5257800" y="3584575"/>
            <a:ext cx="41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</a:t>
            </a:r>
          </a:p>
        </p:txBody>
      </p:sp>
      <p:sp>
        <p:nvSpPr>
          <p:cNvPr id="38934" name="Text Box 26"/>
          <p:cNvSpPr txBox="1">
            <a:spLocks noChangeArrowheads="1"/>
          </p:cNvSpPr>
          <p:nvPr/>
        </p:nvSpPr>
        <p:spPr bwMode="auto">
          <a:xfrm>
            <a:off x="5105400" y="4953000"/>
            <a:ext cx="2524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>
                <a:solidFill>
                  <a:schemeClr val="bg2"/>
                </a:solidFill>
                <a:cs typeface="Arial" panose="020B0604020202020204" pitchFamily="34" charset="0"/>
              </a:rPr>
              <a:t>y’/y = (v-f)/f</a:t>
            </a:r>
          </a:p>
        </p:txBody>
      </p:sp>
      <p:sp>
        <p:nvSpPr>
          <p:cNvPr id="38935" name="Oval 7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6" name="Oval 4"/>
          <p:cNvSpPr>
            <a:spLocks noChangeArrowheads="1"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7" name="Oval 9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38938" name="Text Box 20"/>
          <p:cNvSpPr txBox="1">
            <a:spLocks noChangeArrowheads="1"/>
          </p:cNvSpPr>
          <p:nvPr/>
        </p:nvSpPr>
        <p:spPr bwMode="auto">
          <a:xfrm>
            <a:off x="2808288" y="1692275"/>
            <a:ext cx="304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Using similar</a:t>
            </a:r>
            <a:r>
              <a:rPr kumimoji="0" lang="en-US" altLang="en-US" sz="240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400">
                <a:cs typeface="Arial" panose="020B0604020202020204" pitchFamily="34" charset="0"/>
              </a:rPr>
              <a:t>triangles:</a:t>
            </a:r>
          </a:p>
        </p:txBody>
      </p:sp>
      <p:sp>
        <p:nvSpPr>
          <p:cNvPr id="38939" name="Line 28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Text Box 29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33400" y="2362200"/>
            <a:ext cx="7620000" cy="3810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altLang="en-US" smtClean="0"/>
              <a:t>Thin lens equation (cont’d)</a:t>
            </a:r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2422525" y="3567113"/>
            <a:ext cx="0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 flipH="1" flipV="1">
            <a:off x="965200" y="4400550"/>
            <a:ext cx="67278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295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med" len="lg"/>
              </a14:hiddenLine>
            </a:ext>
          </a:extLst>
        </p:spPr>
        <p:txBody>
          <a:bodyPr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40968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69" name="Line 10"/>
          <p:cNvSpPr>
            <a:spLocks noChangeShapeType="1"/>
          </p:cNvSpPr>
          <p:nvPr/>
        </p:nvSpPr>
        <p:spPr bwMode="auto">
          <a:xfrm flipH="1" flipV="1">
            <a:off x="2352675" y="3498850"/>
            <a:ext cx="534035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>
            <a:off x="965200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>
            <a:off x="5127625" y="3081338"/>
            <a:ext cx="0" cy="2846387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4008" tIns="27432" rIns="64008" bIns="27432" anchor="ctr">
            <a:spAutoFit/>
          </a:bodyPr>
          <a:lstStyle/>
          <a:p>
            <a:endParaRPr lang="en-US"/>
          </a:p>
        </p:txBody>
      </p:sp>
      <p:sp>
        <p:nvSpPr>
          <p:cNvPr id="40972" name="Text Box 13"/>
          <p:cNvSpPr txBox="1">
            <a:spLocks noChangeArrowheads="1"/>
          </p:cNvSpPr>
          <p:nvPr/>
        </p:nvSpPr>
        <p:spPr bwMode="auto">
          <a:xfrm>
            <a:off x="1524000" y="3048000"/>
            <a:ext cx="33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f</a:t>
            </a:r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Text Box 15"/>
          <p:cNvSpPr txBox="1">
            <a:spLocks noChangeArrowheads="1"/>
          </p:cNvSpPr>
          <p:nvPr/>
        </p:nvSpPr>
        <p:spPr bwMode="auto">
          <a:xfrm>
            <a:off x="3352800" y="2406650"/>
            <a:ext cx="43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u</a:t>
            </a:r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Text Box 17"/>
          <p:cNvSpPr txBox="1">
            <a:spLocks noChangeArrowheads="1"/>
          </p:cNvSpPr>
          <p:nvPr/>
        </p:nvSpPr>
        <p:spPr bwMode="auto">
          <a:xfrm>
            <a:off x="1219200" y="2286000"/>
            <a:ext cx="387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3600" b="1" i="1">
                <a:solidFill>
                  <a:srgbClr val="0000FF"/>
                </a:solidFill>
                <a:cs typeface="Arial" panose="020B0604020202020204" pitchFamily="34" charset="0"/>
              </a:rPr>
              <a:t>v</a:t>
            </a:r>
          </a:p>
        </p:txBody>
      </p:sp>
      <p:sp>
        <p:nvSpPr>
          <p:cNvPr id="40977" name="Line 29"/>
          <p:cNvSpPr>
            <a:spLocks noChangeShapeType="1"/>
          </p:cNvSpPr>
          <p:nvPr/>
        </p:nvSpPr>
        <p:spPr bwMode="auto">
          <a:xfrm flipH="1">
            <a:off x="1295400" y="3200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Oval 8"/>
          <p:cNvSpPr>
            <a:spLocks noChangeArrowheads="1"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sp>
        <p:nvSpPr>
          <p:cNvPr id="40979" name="Oval 6"/>
          <p:cNvSpPr>
            <a:spLocks noChangeArrowheads="1"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0000"/>
            </a:solidFill>
            <a:round/>
            <a:headEnd/>
            <a:tailEnd type="none" w="med" len="lg"/>
          </a:ln>
        </p:spPr>
        <p:txBody>
          <a:bodyPr wrap="none" lIns="64008" tIns="27432" rIns="64008" bIns="27432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en-US" sz="2400">
              <a:cs typeface="Arial" panose="020B0604020202020204" pitchFamily="34" charset="0"/>
            </a:endParaRPr>
          </a:p>
        </p:txBody>
      </p:sp>
      <p:grpSp>
        <p:nvGrpSpPr>
          <p:cNvPr id="40980" name="Group 36"/>
          <p:cNvGrpSpPr>
            <a:grpSpLocks/>
          </p:cNvGrpSpPr>
          <p:nvPr/>
        </p:nvGrpSpPr>
        <p:grpSpPr bwMode="auto">
          <a:xfrm>
            <a:off x="5410200" y="4495800"/>
            <a:ext cx="2590800" cy="1371600"/>
            <a:chOff x="3408" y="2832"/>
            <a:chExt cx="1632" cy="864"/>
          </a:xfrm>
        </p:grpSpPr>
        <p:sp>
          <p:nvSpPr>
            <p:cNvPr id="40984" name="Text Box 18"/>
            <p:cNvSpPr txBox="1">
              <a:spLocks noChangeArrowheads="1"/>
            </p:cNvSpPr>
            <p:nvPr/>
          </p:nvSpPr>
          <p:spPr bwMode="auto">
            <a:xfrm>
              <a:off x="3504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0985" name="Text Box 21"/>
            <p:cNvSpPr txBox="1">
              <a:spLocks noChangeArrowheads="1"/>
            </p:cNvSpPr>
            <p:nvPr/>
          </p:nvSpPr>
          <p:spPr bwMode="auto">
            <a:xfrm>
              <a:off x="4080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0986" name="Text Box 22"/>
            <p:cNvSpPr txBox="1">
              <a:spLocks noChangeArrowheads="1"/>
            </p:cNvSpPr>
            <p:nvPr/>
          </p:nvSpPr>
          <p:spPr bwMode="auto">
            <a:xfrm>
              <a:off x="4656" y="2832"/>
              <a:ext cx="2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3600">
                  <a:solidFill>
                    <a:schemeClr val="bg2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40987" name="Group 21"/>
            <p:cNvGrpSpPr>
              <a:grpSpLocks/>
            </p:cNvGrpSpPr>
            <p:nvPr/>
          </p:nvGrpSpPr>
          <p:grpSpPr bwMode="auto">
            <a:xfrm>
              <a:off x="3504" y="3072"/>
              <a:ext cx="1488" cy="570"/>
              <a:chOff x="384" y="726"/>
              <a:chExt cx="1488" cy="570"/>
            </a:xfrm>
          </p:grpSpPr>
          <p:sp>
            <p:nvSpPr>
              <p:cNvPr id="40989" name="Text Box 19"/>
              <p:cNvSpPr txBox="1">
                <a:spLocks noChangeArrowheads="1"/>
              </p:cNvSpPr>
              <p:nvPr/>
            </p:nvSpPr>
            <p:spPr bwMode="auto">
              <a:xfrm>
                <a:off x="384" y="892"/>
                <a:ext cx="26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40990" name="Text Box 20"/>
              <p:cNvSpPr txBox="1">
                <a:spLocks noChangeArrowheads="1"/>
              </p:cNvSpPr>
              <p:nvPr/>
            </p:nvSpPr>
            <p:spPr bwMode="auto">
              <a:xfrm>
                <a:off x="960" y="892"/>
                <a:ext cx="26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v</a:t>
                </a:r>
              </a:p>
            </p:txBody>
          </p:sp>
          <p:sp>
            <p:nvSpPr>
              <p:cNvPr id="40991" name="Text Box 23"/>
              <p:cNvSpPr txBox="1">
                <a:spLocks noChangeArrowheads="1"/>
              </p:cNvSpPr>
              <p:nvPr/>
            </p:nvSpPr>
            <p:spPr bwMode="auto">
              <a:xfrm>
                <a:off x="1584" y="892"/>
                <a:ext cx="212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40992" name="Line 24"/>
              <p:cNvSpPr>
                <a:spLocks noChangeShapeType="1"/>
              </p:cNvSpPr>
              <p:nvPr/>
            </p:nvSpPr>
            <p:spPr bwMode="auto">
              <a:xfrm>
                <a:off x="1000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3" name="Line 25"/>
              <p:cNvSpPr>
                <a:spLocks noChangeShapeType="1"/>
              </p:cNvSpPr>
              <p:nvPr/>
            </p:nvSpPr>
            <p:spPr bwMode="auto">
              <a:xfrm>
                <a:off x="432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4" name="Line 26"/>
              <p:cNvSpPr>
                <a:spLocks noChangeShapeType="1"/>
              </p:cNvSpPr>
              <p:nvPr/>
            </p:nvSpPr>
            <p:spPr bwMode="auto">
              <a:xfrm>
                <a:off x="1584" y="93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95" name="Text Box 27"/>
              <p:cNvSpPr txBox="1">
                <a:spLocks noChangeArrowheads="1"/>
              </p:cNvSpPr>
              <p:nvPr/>
            </p:nvSpPr>
            <p:spPr bwMode="auto">
              <a:xfrm>
                <a:off x="730" y="726"/>
                <a:ext cx="27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40996" name="Text Box 28"/>
              <p:cNvSpPr txBox="1">
                <a:spLocks noChangeArrowheads="1"/>
              </p:cNvSpPr>
              <p:nvPr/>
            </p:nvSpPr>
            <p:spPr bwMode="auto">
              <a:xfrm>
                <a:off x="1314" y="726"/>
                <a:ext cx="27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600">
                    <a:solidFill>
                      <a:schemeClr val="bg2"/>
                    </a:solidFill>
                    <a:cs typeface="Arial" panose="020B0604020202020204" pitchFamily="34" charset="0"/>
                  </a:rPr>
                  <a:t>=</a:t>
                </a:r>
              </a:p>
            </p:txBody>
          </p:sp>
        </p:grpSp>
        <p:sp>
          <p:nvSpPr>
            <p:cNvPr id="40988" name="Rectangle 34"/>
            <p:cNvSpPr>
              <a:spLocks noChangeArrowheads="1"/>
            </p:cNvSpPr>
            <p:nvPr/>
          </p:nvSpPr>
          <p:spPr bwMode="auto">
            <a:xfrm>
              <a:off x="3408" y="2880"/>
              <a:ext cx="1632" cy="816"/>
            </a:xfrm>
            <a:prstGeom prst="rect">
              <a:avLst/>
            </a:prstGeom>
            <a:noFill/>
            <a:ln w="28575" cap="sq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40981" name="Line 35"/>
          <p:cNvSpPr>
            <a:spLocks noChangeShapeType="1"/>
          </p:cNvSpPr>
          <p:nvPr/>
        </p:nvSpPr>
        <p:spPr bwMode="auto">
          <a:xfrm flipV="1">
            <a:off x="5105400" y="3581400"/>
            <a:ext cx="0" cy="762000"/>
          </a:xfrm>
          <a:prstGeom prst="line">
            <a:avLst/>
          </a:prstGeom>
          <a:noFill/>
          <a:ln w="57150" cap="sq">
            <a:solidFill>
              <a:schemeClr val="bg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Text Box 37"/>
          <p:cNvSpPr txBox="1">
            <a:spLocks noChangeArrowheads="1"/>
          </p:cNvSpPr>
          <p:nvPr/>
        </p:nvSpPr>
        <p:spPr bwMode="auto">
          <a:xfrm>
            <a:off x="974725" y="552767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2"/>
                </a:solidFill>
              </a:rPr>
              <a:t>image</a:t>
            </a:r>
          </a:p>
        </p:txBody>
      </p:sp>
      <p:sp>
        <p:nvSpPr>
          <p:cNvPr id="40983" name="Text Box 20"/>
          <p:cNvSpPr txBox="1">
            <a:spLocks noChangeArrowheads="1"/>
          </p:cNvSpPr>
          <p:nvPr/>
        </p:nvSpPr>
        <p:spPr bwMode="auto">
          <a:xfrm>
            <a:off x="2808288" y="1692275"/>
            <a:ext cx="3360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400">
                <a:cs typeface="Arial" panose="020B0604020202020204" pitchFamily="34" charset="0"/>
              </a:rPr>
              <a:t>Combining the equations:</a:t>
            </a:r>
          </a:p>
        </p:txBody>
      </p:sp>
    </p:spTree>
  </p:cSld>
  <p:clrMapOvr>
    <a:masterClrMapping/>
  </p:clrMapOvr>
  <p:transition advTm="285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model of image formation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en-US" sz="2400" smtClean="0"/>
              <a:t>The scene is illuminated by a single source.</a:t>
            </a:r>
          </a:p>
          <a:p>
            <a:r>
              <a:rPr lang="en-US" altLang="en-US" sz="2400" smtClean="0"/>
              <a:t>The scene reflects radiation towards the camera.</a:t>
            </a:r>
          </a:p>
          <a:p>
            <a:r>
              <a:rPr lang="en-US" altLang="en-US" sz="2400" smtClean="0"/>
              <a:t>The camera senses it via solid state cells (CCD cameras)</a:t>
            </a:r>
          </a:p>
        </p:txBody>
      </p:sp>
      <p:pic>
        <p:nvPicPr>
          <p:cNvPr id="7172" name="Picture 4" descr="image_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46482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Thin lens equation (cont’d)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4953000"/>
            <a:ext cx="8763000" cy="14478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The thin lens equation implies that </a:t>
            </a:r>
            <a:r>
              <a:rPr lang="en-US" sz="2400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only</a:t>
            </a:r>
            <a:r>
              <a:rPr lang="en-US" sz="2400" dirty="0" smtClean="0"/>
              <a:t> points at distance u from the lens are “in focus” (i.e., focal point lies on image plane).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/>
              <a:t>Other points project to a </a:t>
            </a:r>
            <a:r>
              <a:rPr lang="en-US" sz="2400" dirty="0" smtClean="0">
                <a:solidFill>
                  <a:schemeClr val="accent2"/>
                </a:solidFill>
              </a:rPr>
              <a:t>“blur circle”</a:t>
            </a:r>
            <a:r>
              <a:rPr lang="en-US" sz="2400" dirty="0" smtClean="0"/>
              <a:t> or </a:t>
            </a:r>
            <a:r>
              <a:rPr lang="en-US" sz="2400" dirty="0" smtClean="0">
                <a:solidFill>
                  <a:schemeClr val="accent2"/>
                </a:solidFill>
              </a:rPr>
              <a:t>“circle of confusion”</a:t>
            </a:r>
            <a:r>
              <a:rPr lang="en-US" sz="2400" dirty="0" smtClean="0"/>
              <a:t>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    in the image (i.e., blurring occurs).</a:t>
            </a:r>
          </a:p>
        </p:txBody>
      </p:sp>
      <p:pic>
        <p:nvPicPr>
          <p:cNvPr id="43012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752600"/>
            <a:ext cx="54848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1211263" y="24558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1166813" y="24241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1484313" y="30321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1211263" y="2455863"/>
            <a:ext cx="2332037" cy="211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3543300" y="2667000"/>
            <a:ext cx="2370138" cy="143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0"/>
          <p:cNvGrpSpPr>
            <a:grpSpLocks/>
          </p:cNvGrpSpPr>
          <p:nvPr/>
        </p:nvGrpSpPr>
        <p:grpSpPr bwMode="auto">
          <a:xfrm>
            <a:off x="1211263" y="2455863"/>
            <a:ext cx="4702175" cy="1643062"/>
            <a:chOff x="1459" y="1451"/>
            <a:chExt cx="2962" cy="1035"/>
          </a:xfrm>
        </p:grpSpPr>
        <p:grpSp>
          <p:nvGrpSpPr>
            <p:cNvPr id="43049" name="Group 11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43053" name="Line 12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4" name="Line 13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50" name="Group 14"/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43051" name="Line 15"/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2" name="Line 16"/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3019" name="Group 17"/>
          <p:cNvGrpSpPr>
            <a:grpSpLocks/>
          </p:cNvGrpSpPr>
          <p:nvPr/>
        </p:nvGrpSpPr>
        <p:grpSpPr bwMode="auto">
          <a:xfrm>
            <a:off x="1516063" y="2828925"/>
            <a:ext cx="4419600" cy="752475"/>
            <a:chOff x="1651" y="1686"/>
            <a:chExt cx="2784" cy="474"/>
          </a:xfrm>
        </p:grpSpPr>
        <p:sp>
          <p:nvSpPr>
            <p:cNvPr id="43041" name="Line 18"/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rgbClr val="9999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42" name="Group 19"/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43043" name="Line 20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" name="Line 21"/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" name="Line 22"/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" name="Line 23"/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" name="Line 24"/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Line 25"/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rgbClr val="99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3020" name="Oval 26"/>
          <p:cNvSpPr>
            <a:spLocks noChangeArrowheads="1"/>
          </p:cNvSpPr>
          <p:nvPr/>
        </p:nvSpPr>
        <p:spPr bwMode="auto">
          <a:xfrm>
            <a:off x="3503613" y="3219450"/>
            <a:ext cx="88900" cy="889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21" name="Text Box 28"/>
          <p:cNvSpPr txBox="1">
            <a:spLocks noChangeArrowheads="1"/>
          </p:cNvSpPr>
          <p:nvPr/>
        </p:nvSpPr>
        <p:spPr bwMode="auto">
          <a:xfrm>
            <a:off x="6381750" y="3473450"/>
            <a:ext cx="1238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“circle of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confusion”</a:t>
            </a:r>
          </a:p>
        </p:txBody>
      </p:sp>
      <p:sp>
        <p:nvSpPr>
          <p:cNvPr id="43022" name="Line 29"/>
          <p:cNvSpPr>
            <a:spLocks noChangeShapeType="1"/>
          </p:cNvSpPr>
          <p:nvPr/>
        </p:nvSpPr>
        <p:spPr bwMode="auto">
          <a:xfrm flipH="1" flipV="1">
            <a:off x="5981700" y="3581400"/>
            <a:ext cx="533400" cy="152400"/>
          </a:xfrm>
          <a:prstGeom prst="line">
            <a:avLst/>
          </a:prstGeom>
          <a:noFill/>
          <a:ln w="9525">
            <a:solidFill>
              <a:srgbClr val="99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Line 31"/>
          <p:cNvSpPr>
            <a:spLocks noChangeShapeType="1"/>
          </p:cNvSpPr>
          <p:nvPr/>
        </p:nvSpPr>
        <p:spPr bwMode="auto">
          <a:xfrm flipV="1">
            <a:off x="1181100" y="2438400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4" name="Line 32"/>
          <p:cNvSpPr>
            <a:spLocks noChangeShapeType="1"/>
          </p:cNvSpPr>
          <p:nvPr/>
        </p:nvSpPr>
        <p:spPr bwMode="auto">
          <a:xfrm>
            <a:off x="3543300" y="2438400"/>
            <a:ext cx="23622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25" name="Group 30"/>
          <p:cNvGrpSpPr>
            <a:grpSpLocks/>
          </p:cNvGrpSpPr>
          <p:nvPr/>
        </p:nvGrpSpPr>
        <p:grpSpPr bwMode="auto">
          <a:xfrm>
            <a:off x="6276975" y="1795463"/>
            <a:ext cx="2590800" cy="1409700"/>
            <a:chOff x="6268060" y="2673350"/>
            <a:chExt cx="2590800" cy="1409700"/>
          </a:xfrm>
        </p:grpSpPr>
        <p:sp>
          <p:nvSpPr>
            <p:cNvPr id="43026" name="Rectangle 31"/>
            <p:cNvSpPr>
              <a:spLocks noChangeArrowheads="1"/>
            </p:cNvSpPr>
            <p:nvPr/>
          </p:nvSpPr>
          <p:spPr bwMode="auto">
            <a:xfrm>
              <a:off x="6268060" y="2749550"/>
              <a:ext cx="2590800" cy="13335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000"/>
            </a:p>
          </p:txBody>
        </p:sp>
        <p:grpSp>
          <p:nvGrpSpPr>
            <p:cNvPr id="43027" name="Group 36"/>
            <p:cNvGrpSpPr>
              <a:grpSpLocks/>
            </p:cNvGrpSpPr>
            <p:nvPr/>
          </p:nvGrpSpPr>
          <p:grpSpPr bwMode="auto">
            <a:xfrm>
              <a:off x="6268060" y="2673350"/>
              <a:ext cx="2590800" cy="1409700"/>
              <a:chOff x="3408" y="2832"/>
              <a:chExt cx="1632" cy="864"/>
            </a:xfrm>
          </p:grpSpPr>
          <p:sp>
            <p:nvSpPr>
              <p:cNvPr id="43028" name="Text Box 18"/>
              <p:cNvSpPr txBox="1">
                <a:spLocks noChangeArrowheads="1"/>
              </p:cNvSpPr>
              <p:nvPr/>
            </p:nvSpPr>
            <p:spPr bwMode="auto">
              <a:xfrm>
                <a:off x="3504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029" name="Text Box 21"/>
              <p:cNvSpPr txBox="1">
                <a:spLocks noChangeArrowheads="1"/>
              </p:cNvSpPr>
              <p:nvPr/>
            </p:nvSpPr>
            <p:spPr bwMode="auto">
              <a:xfrm>
                <a:off x="4080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3030" name="Text Box 22"/>
              <p:cNvSpPr txBox="1">
                <a:spLocks noChangeArrowheads="1"/>
              </p:cNvSpPr>
              <p:nvPr/>
            </p:nvSpPr>
            <p:spPr bwMode="auto">
              <a:xfrm>
                <a:off x="4656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43031" name="Group 21"/>
              <p:cNvGrpSpPr>
                <a:grpSpLocks/>
              </p:cNvGrpSpPr>
              <p:nvPr/>
            </p:nvGrpSpPr>
            <p:grpSpPr bwMode="auto">
              <a:xfrm>
                <a:off x="3504" y="3072"/>
                <a:ext cx="1488" cy="524"/>
                <a:chOff x="384" y="726"/>
                <a:chExt cx="1488" cy="524"/>
              </a:xfrm>
            </p:grpSpPr>
            <p:sp>
              <p:nvSpPr>
                <p:cNvPr id="4303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84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u</a:t>
                  </a:r>
                </a:p>
              </p:txBody>
            </p:sp>
            <p:sp>
              <p:nvSpPr>
                <p:cNvPr id="4303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60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v</a:t>
                  </a:r>
                </a:p>
              </p:txBody>
            </p:sp>
            <p:sp>
              <p:nvSpPr>
                <p:cNvPr id="4303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584" y="892"/>
                  <a:ext cx="20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43036" name="Line 24"/>
                <p:cNvSpPr>
                  <a:spLocks noChangeShapeType="1"/>
                </p:cNvSpPr>
                <p:nvPr/>
              </p:nvSpPr>
              <p:spPr bwMode="auto">
                <a:xfrm>
                  <a:off x="1000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7" name="Line 25"/>
                <p:cNvSpPr>
                  <a:spLocks noChangeShapeType="1"/>
                </p:cNvSpPr>
                <p:nvPr/>
              </p:nvSpPr>
              <p:spPr bwMode="auto">
                <a:xfrm>
                  <a:off x="432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8" name="Line 26"/>
                <p:cNvSpPr>
                  <a:spLocks noChangeShapeType="1"/>
                </p:cNvSpPr>
                <p:nvPr/>
              </p:nvSpPr>
              <p:spPr bwMode="auto">
                <a:xfrm>
                  <a:off x="1584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03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730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4304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314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43032" name="Rectangle 34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1632" cy="816"/>
              </a:xfrm>
              <a:prstGeom prst="rect">
                <a:avLst/>
              </a:prstGeom>
              <a:noFill/>
              <a:ln w="28575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Thin lens equation (cont’d)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029200"/>
            <a:ext cx="7772400" cy="1192213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smtClean="0"/>
              <a:t>When objects move far away from the camera, then the focal plane approaches the image plane.</a:t>
            </a:r>
          </a:p>
        </p:txBody>
      </p:sp>
      <p:grpSp>
        <p:nvGrpSpPr>
          <p:cNvPr id="45060" name="Group 33"/>
          <p:cNvGrpSpPr>
            <a:grpSpLocks/>
          </p:cNvGrpSpPr>
          <p:nvPr/>
        </p:nvGrpSpPr>
        <p:grpSpPr bwMode="auto">
          <a:xfrm>
            <a:off x="588963" y="2025650"/>
            <a:ext cx="5484812" cy="2667000"/>
            <a:chOff x="1105" y="1104"/>
            <a:chExt cx="3455" cy="1680"/>
          </a:xfrm>
        </p:grpSpPr>
        <p:pic>
          <p:nvPicPr>
            <p:cNvPr id="45077" name="Picture 4" descr="image-le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" y="1104"/>
              <a:ext cx="3455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8" name="Oval 12"/>
            <p:cNvSpPr>
              <a:spLocks noChangeArrowheads="1"/>
            </p:cNvSpPr>
            <p:nvPr/>
          </p:nvSpPr>
          <p:spPr bwMode="auto">
            <a:xfrm>
              <a:off x="1431" y="1431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79" name="Line 13"/>
            <p:cNvSpPr>
              <a:spLocks noChangeShapeType="1"/>
            </p:cNvSpPr>
            <p:nvPr/>
          </p:nvSpPr>
          <p:spPr bwMode="auto">
            <a:xfrm>
              <a:off x="2928" y="1584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0" name="Oval 14"/>
            <p:cNvSpPr>
              <a:spLocks noChangeArrowheads="1"/>
            </p:cNvSpPr>
            <p:nvPr/>
          </p:nvSpPr>
          <p:spPr bwMode="auto">
            <a:xfrm>
              <a:off x="2880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81" name="Line 23"/>
            <p:cNvSpPr>
              <a:spLocks noChangeShapeType="1"/>
            </p:cNvSpPr>
            <p:nvPr/>
          </p:nvSpPr>
          <p:spPr bwMode="auto">
            <a:xfrm flipV="1">
              <a:off x="1440" y="144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2" name="Line 24"/>
            <p:cNvSpPr>
              <a:spLocks noChangeShapeType="1"/>
            </p:cNvSpPr>
            <p:nvPr/>
          </p:nvSpPr>
          <p:spPr bwMode="auto">
            <a:xfrm>
              <a:off x="2928" y="1440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3" name="Line 25"/>
            <p:cNvSpPr>
              <a:spLocks noChangeShapeType="1"/>
            </p:cNvSpPr>
            <p:nvPr/>
          </p:nvSpPr>
          <p:spPr bwMode="auto">
            <a:xfrm flipV="1">
              <a:off x="1440" y="158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4" name="Line 26"/>
            <p:cNvSpPr>
              <a:spLocks noChangeShapeType="1"/>
            </p:cNvSpPr>
            <p:nvPr/>
          </p:nvSpPr>
          <p:spPr bwMode="auto">
            <a:xfrm flipV="1">
              <a:off x="1440" y="172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5" name="Line 27"/>
            <p:cNvSpPr>
              <a:spLocks noChangeShapeType="1"/>
            </p:cNvSpPr>
            <p:nvPr/>
          </p:nvSpPr>
          <p:spPr bwMode="auto">
            <a:xfrm flipV="1">
              <a:off x="1440" y="187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6" name="Line 28"/>
            <p:cNvSpPr>
              <a:spLocks noChangeShapeType="1"/>
            </p:cNvSpPr>
            <p:nvPr/>
          </p:nvSpPr>
          <p:spPr bwMode="auto">
            <a:xfrm flipV="1">
              <a:off x="1440" y="2016"/>
              <a:ext cx="230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7" name="Line 29"/>
            <p:cNvSpPr>
              <a:spLocks noChangeShapeType="1"/>
            </p:cNvSpPr>
            <p:nvPr/>
          </p:nvSpPr>
          <p:spPr bwMode="auto">
            <a:xfrm flipV="1">
              <a:off x="1440" y="2160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8" name="Line 30"/>
            <p:cNvSpPr>
              <a:spLocks noChangeShapeType="1"/>
            </p:cNvSpPr>
            <p:nvPr/>
          </p:nvSpPr>
          <p:spPr bwMode="auto">
            <a:xfrm flipV="1">
              <a:off x="1440" y="2304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9" name="Line 31"/>
            <p:cNvSpPr>
              <a:spLocks noChangeShapeType="1"/>
            </p:cNvSpPr>
            <p:nvPr/>
          </p:nvSpPr>
          <p:spPr bwMode="auto">
            <a:xfrm flipV="1">
              <a:off x="1440" y="2448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0" name="Line 32"/>
            <p:cNvSpPr>
              <a:spLocks noChangeShapeType="1"/>
            </p:cNvSpPr>
            <p:nvPr/>
          </p:nvSpPr>
          <p:spPr bwMode="auto">
            <a:xfrm flipV="1">
              <a:off x="1440" y="2592"/>
              <a:ext cx="14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1" name="Line 33"/>
            <p:cNvSpPr>
              <a:spLocks noChangeShapeType="1"/>
            </p:cNvSpPr>
            <p:nvPr/>
          </p:nvSpPr>
          <p:spPr bwMode="auto">
            <a:xfrm>
              <a:off x="2928" y="1728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2" name="Line 34"/>
            <p:cNvSpPr>
              <a:spLocks noChangeShapeType="1"/>
            </p:cNvSpPr>
            <p:nvPr/>
          </p:nvSpPr>
          <p:spPr bwMode="auto">
            <a:xfrm>
              <a:off x="2928" y="1872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3" name="Line 35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4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4" name="Line 36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5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5" name="Line 37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6" name="Line 38"/>
            <p:cNvSpPr>
              <a:spLocks noChangeShapeType="1"/>
            </p:cNvSpPr>
            <p:nvPr/>
          </p:nvSpPr>
          <p:spPr bwMode="auto">
            <a:xfrm flipV="1">
              <a:off x="2928" y="2016"/>
              <a:ext cx="816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Oval 39"/>
            <p:cNvSpPr>
              <a:spLocks noChangeArrowheads="1"/>
            </p:cNvSpPr>
            <p:nvPr/>
          </p:nvSpPr>
          <p:spPr bwMode="auto">
            <a:xfrm>
              <a:off x="3696" y="1968"/>
              <a:ext cx="56" cy="5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98" name="Text Box 40"/>
            <p:cNvSpPr txBox="1">
              <a:spLocks noChangeArrowheads="1"/>
            </p:cNvSpPr>
            <p:nvPr/>
          </p:nvSpPr>
          <p:spPr bwMode="auto">
            <a:xfrm>
              <a:off x="3542" y="1574"/>
              <a:ext cx="6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16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focal point</a:t>
              </a:r>
            </a:p>
          </p:txBody>
        </p:sp>
        <p:sp>
          <p:nvSpPr>
            <p:cNvPr id="45099" name="Line 41"/>
            <p:cNvSpPr>
              <a:spLocks noChangeShapeType="1"/>
            </p:cNvSpPr>
            <p:nvPr/>
          </p:nvSpPr>
          <p:spPr bwMode="auto">
            <a:xfrm>
              <a:off x="3744" y="1968"/>
              <a:ext cx="0" cy="76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0" name="Line 42"/>
            <p:cNvSpPr>
              <a:spLocks noChangeShapeType="1"/>
            </p:cNvSpPr>
            <p:nvPr/>
          </p:nvSpPr>
          <p:spPr bwMode="auto">
            <a:xfrm flipH="1">
              <a:off x="2928" y="2592"/>
              <a:ext cx="336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1" name="Line 43"/>
            <p:cNvSpPr>
              <a:spLocks noChangeShapeType="1"/>
            </p:cNvSpPr>
            <p:nvPr/>
          </p:nvSpPr>
          <p:spPr bwMode="auto">
            <a:xfrm>
              <a:off x="3456" y="2592"/>
              <a:ext cx="288" cy="0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2" name="Line 44"/>
            <p:cNvSpPr>
              <a:spLocks noChangeShapeType="1"/>
            </p:cNvSpPr>
            <p:nvPr/>
          </p:nvSpPr>
          <p:spPr bwMode="auto">
            <a:xfrm>
              <a:off x="2928" y="2016"/>
              <a:ext cx="0" cy="72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3" name="Text Box 45"/>
            <p:cNvSpPr txBox="1">
              <a:spLocks noChangeArrowheads="1"/>
            </p:cNvSpPr>
            <p:nvPr/>
          </p:nvSpPr>
          <p:spPr bwMode="auto">
            <a:xfrm>
              <a:off x="3276" y="2400"/>
              <a:ext cx="1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45104" name="Line 46"/>
            <p:cNvSpPr>
              <a:spLocks noChangeShapeType="1"/>
            </p:cNvSpPr>
            <p:nvPr/>
          </p:nvSpPr>
          <p:spPr bwMode="auto">
            <a:xfrm flipH="1">
              <a:off x="3744" y="1776"/>
              <a:ext cx="144" cy="192"/>
            </a:xfrm>
            <a:prstGeom prst="lin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105" name="Line 32"/>
            <p:cNvSpPr>
              <a:spLocks noChangeShapeType="1"/>
            </p:cNvSpPr>
            <p:nvPr/>
          </p:nvSpPr>
          <p:spPr bwMode="auto">
            <a:xfrm>
              <a:off x="3744" y="1248"/>
              <a:ext cx="0" cy="1536"/>
            </a:xfrm>
            <a:prstGeom prst="line">
              <a:avLst/>
            </a:prstGeom>
            <a:noFill/>
            <a:ln w="57150" cap="sq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1" name="Group 2"/>
          <p:cNvGrpSpPr>
            <a:grpSpLocks/>
          </p:cNvGrpSpPr>
          <p:nvPr/>
        </p:nvGrpSpPr>
        <p:grpSpPr bwMode="auto">
          <a:xfrm>
            <a:off x="6267450" y="2673350"/>
            <a:ext cx="2590800" cy="1409700"/>
            <a:chOff x="6268060" y="2673350"/>
            <a:chExt cx="2590800" cy="1409700"/>
          </a:xfrm>
        </p:grpSpPr>
        <p:sp>
          <p:nvSpPr>
            <p:cNvPr id="45062" name="Rectangle 1"/>
            <p:cNvSpPr>
              <a:spLocks noChangeArrowheads="1"/>
            </p:cNvSpPr>
            <p:nvPr/>
          </p:nvSpPr>
          <p:spPr bwMode="auto">
            <a:xfrm>
              <a:off x="6268060" y="2749550"/>
              <a:ext cx="2590800" cy="13335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000"/>
            </a:p>
          </p:txBody>
        </p:sp>
        <p:grpSp>
          <p:nvGrpSpPr>
            <p:cNvPr id="45063" name="Group 36"/>
            <p:cNvGrpSpPr>
              <a:grpSpLocks/>
            </p:cNvGrpSpPr>
            <p:nvPr/>
          </p:nvGrpSpPr>
          <p:grpSpPr bwMode="auto">
            <a:xfrm>
              <a:off x="6268060" y="2673350"/>
              <a:ext cx="2590800" cy="1409700"/>
              <a:chOff x="3408" y="2832"/>
              <a:chExt cx="1632" cy="864"/>
            </a:xfrm>
          </p:grpSpPr>
          <p:sp>
            <p:nvSpPr>
              <p:cNvPr id="45064" name="Text Box 18"/>
              <p:cNvSpPr txBox="1">
                <a:spLocks noChangeArrowheads="1"/>
              </p:cNvSpPr>
              <p:nvPr/>
            </p:nvSpPr>
            <p:spPr bwMode="auto">
              <a:xfrm>
                <a:off x="3504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5065" name="Text Box 21"/>
              <p:cNvSpPr txBox="1">
                <a:spLocks noChangeArrowheads="1"/>
              </p:cNvSpPr>
              <p:nvPr/>
            </p:nvSpPr>
            <p:spPr bwMode="auto">
              <a:xfrm>
                <a:off x="4080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5066" name="Text Box 22"/>
              <p:cNvSpPr txBox="1">
                <a:spLocks noChangeArrowheads="1"/>
              </p:cNvSpPr>
              <p:nvPr/>
            </p:nvSpPr>
            <p:spPr bwMode="auto">
              <a:xfrm>
                <a:off x="4656" y="2832"/>
                <a:ext cx="246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en-US" altLang="en-US" sz="3200">
                    <a:solidFill>
                      <a:schemeClr val="bg2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45067" name="Group 21"/>
              <p:cNvGrpSpPr>
                <a:grpSpLocks/>
              </p:cNvGrpSpPr>
              <p:nvPr/>
            </p:nvGrpSpPr>
            <p:grpSpPr bwMode="auto">
              <a:xfrm>
                <a:off x="3504" y="3072"/>
                <a:ext cx="1488" cy="524"/>
                <a:chOff x="384" y="726"/>
                <a:chExt cx="1488" cy="524"/>
              </a:xfrm>
            </p:grpSpPr>
            <p:sp>
              <p:nvSpPr>
                <p:cNvPr id="4506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84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u</a:t>
                  </a:r>
                </a:p>
              </p:txBody>
            </p:sp>
            <p:sp>
              <p:nvSpPr>
                <p:cNvPr id="4507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60" y="892"/>
                  <a:ext cx="246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v</a:t>
                  </a:r>
                </a:p>
              </p:txBody>
            </p:sp>
            <p:sp>
              <p:nvSpPr>
                <p:cNvPr id="4507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584" y="892"/>
                  <a:ext cx="20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f</a:t>
                  </a:r>
                </a:p>
              </p:txBody>
            </p:sp>
            <p:sp>
              <p:nvSpPr>
                <p:cNvPr id="45072" name="Line 24"/>
                <p:cNvSpPr>
                  <a:spLocks noChangeShapeType="1"/>
                </p:cNvSpPr>
                <p:nvPr/>
              </p:nvSpPr>
              <p:spPr bwMode="auto">
                <a:xfrm>
                  <a:off x="1000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3" name="Line 25"/>
                <p:cNvSpPr>
                  <a:spLocks noChangeShapeType="1"/>
                </p:cNvSpPr>
                <p:nvPr/>
              </p:nvSpPr>
              <p:spPr bwMode="auto">
                <a:xfrm>
                  <a:off x="432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4" name="Line 26"/>
                <p:cNvSpPr>
                  <a:spLocks noChangeShapeType="1"/>
                </p:cNvSpPr>
                <p:nvPr/>
              </p:nvSpPr>
              <p:spPr bwMode="auto">
                <a:xfrm>
                  <a:off x="1584" y="938"/>
                  <a:ext cx="288" cy="0"/>
                </a:xfrm>
                <a:prstGeom prst="line">
                  <a:avLst/>
                </a:prstGeom>
                <a:noFill/>
                <a:ln w="1270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730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4507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314" y="726"/>
                  <a:ext cx="262" cy="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6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1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3200">
                      <a:solidFill>
                        <a:schemeClr val="bg2"/>
                      </a:solidFill>
                      <a:cs typeface="Arial" panose="020B0604020202020204" pitchFamily="34" charset="0"/>
                    </a:rPr>
                    <a:t>=</a:t>
                  </a:r>
                </a:p>
              </p:txBody>
            </p:sp>
          </p:grpSp>
          <p:sp>
            <p:nvSpPr>
              <p:cNvPr id="45068" name="Rectangle 34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1632" cy="816"/>
              </a:xfrm>
              <a:prstGeom prst="rect">
                <a:avLst/>
              </a:prstGeom>
              <a:noFill/>
              <a:ln w="28575" cap="sq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Depth of Field</a:t>
            </a:r>
          </a:p>
        </p:txBody>
      </p:sp>
      <p:pic>
        <p:nvPicPr>
          <p:cNvPr id="471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590800"/>
            <a:ext cx="4537075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79688"/>
            <a:ext cx="18875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2057400" y="6096000"/>
            <a:ext cx="5697538" cy="3365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http://www.cambridgeincolour.com/tutorials/depth-of-field.htm</a:t>
            </a:r>
            <a:endParaRPr kumimoji="0"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85800" y="1641475"/>
            <a:ext cx="7697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The range of depths over which the world is approximately sharp (i.e., in focus).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can we control depth of field?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altLang="en-US" smtClean="0"/>
              <a:t>The size of blur circle is proportional to aperture size.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0"/>
            <a:ext cx="5334000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609600"/>
            <a:ext cx="8534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How can we control depth of field? (cont’d)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4572000" cy="39624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dirty="0" smtClean="0"/>
              <a:t>Changing aperture size (controlled by diaphragm) affects depth of field.</a:t>
            </a:r>
          </a:p>
          <a:p>
            <a:pPr lvl="1">
              <a:defRPr/>
            </a:pPr>
            <a:r>
              <a:rPr lang="en-US" dirty="0" smtClean="0"/>
              <a:t>A smaller aperture increases the range in which an object is approximately in focus (but need to increase </a:t>
            </a:r>
            <a:r>
              <a:rPr lang="en-US" dirty="0" smtClean="0">
                <a:solidFill>
                  <a:schemeClr val="accent6"/>
                </a:solidFill>
              </a:rPr>
              <a:t>exposure time</a:t>
            </a:r>
            <a:r>
              <a:rPr lang="en-US" dirty="0" smtClean="0"/>
              <a:t>).</a:t>
            </a:r>
          </a:p>
          <a:p>
            <a:pPr lvl="1">
              <a:defRPr/>
            </a:pPr>
            <a:r>
              <a:rPr lang="en-US" dirty="0" smtClean="0"/>
              <a:t>A larger aperture decreases the depth of field (but need to decrease </a:t>
            </a:r>
            <a:r>
              <a:rPr lang="en-US" dirty="0" smtClean="0">
                <a:solidFill>
                  <a:schemeClr val="accent6"/>
                </a:solidFill>
              </a:rPr>
              <a:t>exposure time</a:t>
            </a:r>
            <a:r>
              <a:rPr lang="en-US" dirty="0" smtClean="0"/>
              <a:t>).</a:t>
            </a:r>
          </a:p>
        </p:txBody>
      </p:sp>
      <p:grpSp>
        <p:nvGrpSpPr>
          <p:cNvPr id="51204" name="Group 7"/>
          <p:cNvGrpSpPr>
            <a:grpSpLocks/>
          </p:cNvGrpSpPr>
          <p:nvPr/>
        </p:nvGrpSpPr>
        <p:grpSpPr bwMode="auto">
          <a:xfrm>
            <a:off x="4876800" y="2362200"/>
            <a:ext cx="3886200" cy="2543175"/>
            <a:chOff x="1401" y="912"/>
            <a:chExt cx="2932" cy="1938"/>
          </a:xfrm>
        </p:grpSpPr>
        <p:pic>
          <p:nvPicPr>
            <p:cNvPr id="51205" name="Picture 4" descr="depth_of_fiel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" y="912"/>
              <a:ext cx="2932" cy="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6" name="Line 5"/>
            <p:cNvSpPr>
              <a:spLocks noChangeShapeType="1"/>
            </p:cNvSpPr>
            <p:nvPr/>
          </p:nvSpPr>
          <p:spPr bwMode="auto">
            <a:xfrm>
              <a:off x="4005" y="960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7" name="Line 6"/>
            <p:cNvSpPr>
              <a:spLocks noChangeShapeType="1"/>
            </p:cNvSpPr>
            <p:nvPr/>
          </p:nvSpPr>
          <p:spPr bwMode="auto">
            <a:xfrm>
              <a:off x="4005" y="2016"/>
              <a:ext cx="0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Varying aperture size 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2960688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2960688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295400" y="5791200"/>
            <a:ext cx="314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kumimoji="0" lang="en-US" sz="2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Large aperture  = small DOF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4953000" y="5791200"/>
            <a:ext cx="3041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kumimoji="0" lang="en-US" sz="2000" dirty="0"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Small aperture = large DOF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Another Example</a:t>
            </a:r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35639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5462588" y="3657600"/>
            <a:ext cx="31480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sz="2000" dirty="0">
                <a:latin typeface="+mj-lt"/>
                <a:cs typeface="Arial" charset="0"/>
              </a:rPr>
              <a:t>Large aperture  = small DOF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Field of View (Zoom)</a:t>
            </a:r>
          </a:p>
        </p:txBody>
      </p:sp>
      <p:grpSp>
        <p:nvGrpSpPr>
          <p:cNvPr id="57347" name="Group 4"/>
          <p:cNvGrpSpPr>
            <a:grpSpLocks/>
          </p:cNvGrpSpPr>
          <p:nvPr/>
        </p:nvGrpSpPr>
        <p:grpSpPr bwMode="auto">
          <a:xfrm>
            <a:off x="3657600" y="2895600"/>
            <a:ext cx="4900613" cy="3429000"/>
            <a:chOff x="768" y="1200"/>
            <a:chExt cx="4287" cy="2526"/>
          </a:xfrm>
        </p:grpSpPr>
        <p:sp>
          <p:nvSpPr>
            <p:cNvPr id="57350" name="Text Box 5"/>
            <p:cNvSpPr txBox="1">
              <a:spLocks noChangeArrowheads="1"/>
            </p:cNvSpPr>
            <p:nvPr/>
          </p:nvSpPr>
          <p:spPr bwMode="auto">
            <a:xfrm>
              <a:off x="1429" y="1513"/>
              <a:ext cx="235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pic>
          <p:nvPicPr>
            <p:cNvPr id="5735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200"/>
              <a:ext cx="4272" cy="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832"/>
              <a:ext cx="4287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10"/>
            <p:cNvSpPr txBox="1">
              <a:spLocks noChangeArrowheads="1"/>
            </p:cNvSpPr>
            <p:nvPr/>
          </p:nvSpPr>
          <p:spPr bwMode="auto">
            <a:xfrm>
              <a:off x="1200" y="1488"/>
              <a:ext cx="169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 i="1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kumimoji="0" lang="ru-RU" altLang="en-US" sz="2400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348" name="Text Box 9"/>
          <p:cNvSpPr txBox="1">
            <a:spLocks noChangeArrowheads="1"/>
          </p:cNvSpPr>
          <p:nvPr/>
        </p:nvSpPr>
        <p:spPr bwMode="auto">
          <a:xfrm>
            <a:off x="1752600" y="1676400"/>
            <a:ext cx="5962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The cone of viewing directions of the camera.</a:t>
            </a:r>
          </a:p>
          <a:p>
            <a:pPr>
              <a:spcBef>
                <a:spcPct val="0"/>
              </a:spcBef>
            </a:pPr>
            <a:r>
              <a:rPr lang="en-US" altLang="en-US" sz="2400"/>
              <a:t> Inversely proportional to focal length.</a:t>
            </a:r>
          </a:p>
        </p:txBody>
      </p:sp>
      <p:pic>
        <p:nvPicPr>
          <p:cNvPr id="5734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19400"/>
            <a:ext cx="2174875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Field of View (Zoom)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/>
          <a:stretch>
            <a:fillRect/>
          </a:stretch>
        </p:blipFill>
        <p:spPr bwMode="auto">
          <a:xfrm>
            <a:off x="1066800" y="1828800"/>
            <a:ext cx="716280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z="3200" smtClean="0"/>
              <a:t>Reduce Perspective Distortions</a:t>
            </a:r>
            <a:br>
              <a:rPr lang="en-US" altLang="en-US" sz="3200" smtClean="0"/>
            </a:br>
            <a:r>
              <a:rPr lang="en-US" altLang="en-US" sz="3200" smtClean="0"/>
              <a:t> by varying Distance / Focal Length </a:t>
            </a:r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196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3200400" y="2286000"/>
            <a:ext cx="272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Small f (i.e., large FOV),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kumimoji="0" lang="en-US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to car</a:t>
            </a:r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3200400" y="4876800"/>
            <a:ext cx="269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Large f (i.e., small FOV),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camera </a:t>
            </a:r>
            <a:r>
              <a:rPr kumimoji="0" lang="en-US" altLang="en-US" sz="1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</a:t>
            </a: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from car</a:t>
            </a:r>
          </a:p>
        </p:txBody>
      </p:sp>
      <p:pic>
        <p:nvPicPr>
          <p:cNvPr id="61447" name="Picture 10" descr="wide_angle_tele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2806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4360" name="Text Box 8"/>
          <p:cNvSpPr txBox="1">
            <a:spLocks noChangeArrowheads="1"/>
          </p:cNvSpPr>
          <p:nvPr/>
        </p:nvSpPr>
        <p:spPr bwMode="auto">
          <a:xfrm>
            <a:off x="6400800" y="5029200"/>
            <a:ext cx="2225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Less perspective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distortion!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formation (cont’d)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28775"/>
            <a:ext cx="7772400" cy="4114800"/>
          </a:xfrm>
        </p:spPr>
        <p:txBody>
          <a:bodyPr/>
          <a:lstStyle/>
          <a:p>
            <a:pPr marL="495300" indent="-495300"/>
            <a:r>
              <a:rPr lang="en-US" altLang="en-US" dirty="0" smtClean="0"/>
              <a:t>There are two parts to the image formation process:</a:t>
            </a:r>
          </a:p>
          <a:p>
            <a:pPr marL="876300" lvl="1" indent="-419100">
              <a:buFontTx/>
              <a:buAutoNum type="arabicParenBoth"/>
            </a:pPr>
            <a:r>
              <a:rPr lang="en-US" altLang="en-US" dirty="0" smtClean="0"/>
              <a:t>The </a:t>
            </a:r>
            <a:r>
              <a:rPr lang="en-US" altLang="en-US" b="1" dirty="0" smtClean="0">
                <a:solidFill>
                  <a:schemeClr val="accent2"/>
                </a:solidFill>
              </a:rPr>
              <a:t>geometry</a:t>
            </a:r>
            <a:r>
              <a:rPr lang="en-US" altLang="en-US" dirty="0" smtClean="0"/>
              <a:t>, which determines where in the image plane the projection of a point in the scene will be located.</a:t>
            </a:r>
          </a:p>
          <a:p>
            <a:pPr marL="876300" lvl="1" indent="-419100">
              <a:buFontTx/>
              <a:buNone/>
            </a:pPr>
            <a:r>
              <a:rPr lang="en-US" altLang="en-US" dirty="0" smtClean="0"/>
              <a:t>(2) The </a:t>
            </a:r>
            <a:r>
              <a:rPr lang="en-US" altLang="en-US" b="1" dirty="0" smtClean="0">
                <a:solidFill>
                  <a:schemeClr val="accent2"/>
                </a:solidFill>
              </a:rPr>
              <a:t>physics of light</a:t>
            </a:r>
            <a:r>
              <a:rPr lang="en-US" altLang="en-US" dirty="0" smtClean="0"/>
              <a:t>, which determines the brightness of a point in the image plane.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4038600" y="5029200"/>
            <a:ext cx="2659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f(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 = </a:t>
            </a:r>
            <a:r>
              <a:rPr lang="en-US" altLang="en-US" sz="2400" b="1" dirty="0" err="1"/>
              <a:t>i</a:t>
            </a:r>
            <a:r>
              <a:rPr lang="en-US" altLang="en-US" sz="2400" b="1" dirty="0"/>
              <a:t>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 r(</a:t>
            </a:r>
            <a:r>
              <a:rPr lang="en-US" altLang="en-US" sz="2400" b="1" dirty="0" err="1"/>
              <a:t>x,y</a:t>
            </a:r>
            <a:r>
              <a:rPr lang="en-US" altLang="en-US" sz="2400" b="1" dirty="0"/>
              <a:t>)</a:t>
            </a: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2209800" y="5105400"/>
            <a:ext cx="1682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Simple model:</a:t>
            </a:r>
          </a:p>
        </p:txBody>
      </p: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3892550" y="5543550"/>
            <a:ext cx="310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i: illumination, r: reflectance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5" descr="face_w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248761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6" descr="face_stand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2600"/>
            <a:ext cx="2476500" cy="304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7" descr="face_tele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2395538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Same effect for faces</a:t>
            </a:r>
          </a:p>
        </p:txBody>
      </p:sp>
      <p:grpSp>
        <p:nvGrpSpPr>
          <p:cNvPr id="63494" name="Group 14"/>
          <p:cNvGrpSpPr>
            <a:grpSpLocks/>
          </p:cNvGrpSpPr>
          <p:nvPr/>
        </p:nvGrpSpPr>
        <p:grpSpPr bwMode="auto">
          <a:xfrm>
            <a:off x="990600" y="4800600"/>
            <a:ext cx="7453313" cy="493713"/>
            <a:chOff x="489" y="3433"/>
            <a:chExt cx="4695" cy="311"/>
          </a:xfrm>
        </p:grpSpPr>
        <p:sp>
          <p:nvSpPr>
            <p:cNvPr id="63497" name="Text Box 10"/>
            <p:cNvSpPr txBox="1">
              <a:spLocks noChangeArrowheads="1"/>
            </p:cNvSpPr>
            <p:nvPr/>
          </p:nvSpPr>
          <p:spPr bwMode="auto">
            <a:xfrm>
              <a:off x="2448" y="3433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standard</a:t>
              </a:r>
            </a:p>
          </p:txBody>
        </p:sp>
        <p:sp>
          <p:nvSpPr>
            <p:cNvPr id="63498" name="Text Box 11"/>
            <p:cNvSpPr txBox="1">
              <a:spLocks noChangeArrowheads="1"/>
            </p:cNvSpPr>
            <p:nvPr/>
          </p:nvSpPr>
          <p:spPr bwMode="auto">
            <a:xfrm>
              <a:off x="489" y="3456"/>
              <a:ext cx="10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wide-angle</a:t>
              </a:r>
            </a:p>
          </p:txBody>
        </p:sp>
        <p:sp>
          <p:nvSpPr>
            <p:cNvPr id="63499" name="Text Box 12"/>
            <p:cNvSpPr txBox="1">
              <a:spLocks noChangeArrowheads="1"/>
            </p:cNvSpPr>
            <p:nvPr/>
          </p:nvSpPr>
          <p:spPr bwMode="auto">
            <a:xfrm>
              <a:off x="4277" y="3456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telephoto</a:t>
              </a:r>
            </a:p>
          </p:txBody>
        </p:sp>
      </p:grpSp>
      <p:sp>
        <p:nvSpPr>
          <p:cNvPr id="517132" name="Text Box 12"/>
          <p:cNvSpPr txBox="1">
            <a:spLocks noChangeArrowheads="1"/>
          </p:cNvSpPr>
          <p:nvPr/>
        </p:nvSpPr>
        <p:spPr bwMode="auto">
          <a:xfrm>
            <a:off x="381000" y="5334000"/>
            <a:ext cx="84089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/>
              <a:t>Practical significance</a:t>
            </a:r>
            <a:r>
              <a:rPr lang="en-US" altLang="en-US" sz="2400"/>
              <a:t>: we can approximate perspective projection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using a  simpler model when using telephoto lens to view a distant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object that has a relatively small range of depth.</a:t>
            </a:r>
          </a:p>
        </p:txBody>
      </p:sp>
      <p:sp>
        <p:nvSpPr>
          <p:cNvPr id="517134" name="Text Box 14"/>
          <p:cNvSpPr txBox="1">
            <a:spLocks noChangeArrowheads="1"/>
          </p:cNvSpPr>
          <p:nvPr/>
        </p:nvSpPr>
        <p:spPr bwMode="auto">
          <a:xfrm>
            <a:off x="6248400" y="2819400"/>
            <a:ext cx="2225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Less perspective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distortion!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7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32" grpId="0"/>
      <p:bldP spid="5171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Approximating an “affine” camera</a:t>
            </a:r>
          </a:p>
        </p:txBody>
      </p:sp>
      <p:pic>
        <p:nvPicPr>
          <p:cNvPr id="65539" name="Picture 2" descr="Camera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" b="1736"/>
          <a:stretch>
            <a:fillRect/>
          </a:stretch>
        </p:blipFill>
        <p:spPr bwMode="auto">
          <a:xfrm>
            <a:off x="2209800" y="2514600"/>
            <a:ext cx="45593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Box 1"/>
          <p:cNvSpPr txBox="1">
            <a:spLocks noChangeArrowheads="1"/>
          </p:cNvSpPr>
          <p:nvPr/>
        </p:nvSpPr>
        <p:spPr bwMode="auto">
          <a:xfrm>
            <a:off x="2327275" y="1974850"/>
            <a:ext cx="4324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Center of projection is at infinity!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Real lenses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304800" y="2041525"/>
            <a:ext cx="86201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All but the simplest cameras contain lenses which are actually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  comprised of several "lens elements."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</a:pPr>
            <a:r>
              <a:rPr lang="en-US" altLang="en-US" sz="2400"/>
              <a:t>Each element aims to direct the path of light rays such that they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  recreate the image as accurately as possible on the digital sensor.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67588" name="Picture 6" descr="tut_lensflare_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64008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Chromatic Aberration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676400"/>
            <a:ext cx="8229600" cy="41148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sz="2400" dirty="0" smtClean="0"/>
              <a:t>Lens has different refractive indices for different wavelengths.</a:t>
            </a:r>
          </a:p>
          <a:p>
            <a:pPr>
              <a:defRPr/>
            </a:pPr>
            <a:r>
              <a:rPr lang="en-US" sz="2400" dirty="0" smtClean="0"/>
              <a:t>Could cause color </a:t>
            </a:r>
            <a:r>
              <a:rPr lang="en-US" sz="2400" dirty="0" smtClean="0">
                <a:solidFill>
                  <a:schemeClr val="accent6"/>
                </a:solidFill>
              </a:rPr>
              <a:t>fringing</a:t>
            </a:r>
            <a:r>
              <a:rPr lang="en-US" sz="2400" dirty="0" smtClean="0"/>
              <a:t>:</a:t>
            </a:r>
          </a:p>
          <a:p>
            <a:pPr lvl="1">
              <a:defRPr/>
            </a:pPr>
            <a:r>
              <a:rPr lang="en-US" sz="2000" dirty="0" smtClean="0"/>
              <a:t>i.e., lens cannot focus all the colors at the same point.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dirty="0" smtClean="0"/>
          </a:p>
        </p:txBody>
      </p:sp>
      <p:pic>
        <p:nvPicPr>
          <p:cNvPr id="69636" name="Picture 5" descr="chr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76600"/>
            <a:ext cx="60198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Chromatic Aberration - Example</a:t>
            </a:r>
          </a:p>
        </p:txBody>
      </p:sp>
      <p:pic>
        <p:nvPicPr>
          <p:cNvPr id="71683" name="Picture 8" descr="180px-Chromatic_aberration_%28comparison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0"/>
          <a:stretch>
            <a:fillRect/>
          </a:stretch>
        </p:blipFill>
        <p:spPr bwMode="auto">
          <a:xfrm>
            <a:off x="2971800" y="2133600"/>
            <a:ext cx="4038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8" descr="180px-Chromatic_aberration_%28comparison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40"/>
          <a:stretch>
            <a:fillRect/>
          </a:stretch>
        </p:blipFill>
        <p:spPr bwMode="auto">
          <a:xfrm>
            <a:off x="2971800" y="4114800"/>
            <a:ext cx="403860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Radial Distortion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4953000"/>
            <a:ext cx="7772400" cy="1550988"/>
          </a:xfrm>
        </p:spPr>
        <p:txBody>
          <a:bodyPr lIns="91440" tIns="45720" rIns="91440" bIns="45720"/>
          <a:lstStyle/>
          <a:p>
            <a:r>
              <a:rPr lang="en-US" altLang="en-US" sz="2400" smtClean="0"/>
              <a:t>Straight lines become distorted as we move further away from the center of the image.</a:t>
            </a:r>
          </a:p>
          <a:p>
            <a:r>
              <a:rPr lang="en-US" altLang="en-US" sz="2400" smtClean="0"/>
              <a:t>Deviations are most noticeable for rays that pass through the edge of the lens.</a:t>
            </a:r>
          </a:p>
        </p:txBody>
      </p:sp>
      <p:pic>
        <p:nvPicPr>
          <p:cNvPr id="737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9" b="14990"/>
          <a:stretch>
            <a:fillRect/>
          </a:stretch>
        </p:blipFill>
        <p:spPr bwMode="auto">
          <a:xfrm>
            <a:off x="2057400" y="2057400"/>
            <a:ext cx="48006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Radial Distortion </a:t>
            </a:r>
            <a:r>
              <a:rPr lang="en-US" altLang="en-US" smtClean="0">
                <a:solidFill>
                  <a:schemeClr val="tx1"/>
                </a:solidFill>
              </a:rPr>
              <a:t>(cont’d)</a:t>
            </a:r>
          </a:p>
        </p:txBody>
      </p:sp>
      <p:grpSp>
        <p:nvGrpSpPr>
          <p:cNvPr id="75779" name="Group 8"/>
          <p:cNvGrpSpPr>
            <a:grpSpLocks/>
          </p:cNvGrpSpPr>
          <p:nvPr/>
        </p:nvGrpSpPr>
        <p:grpSpPr bwMode="auto">
          <a:xfrm>
            <a:off x="381000" y="2590800"/>
            <a:ext cx="4527550" cy="339725"/>
            <a:chOff x="1200" y="1994"/>
            <a:chExt cx="2852" cy="214"/>
          </a:xfrm>
        </p:grpSpPr>
        <p:sp>
          <p:nvSpPr>
            <p:cNvPr id="75782" name="Text Box 5"/>
            <p:cNvSpPr txBox="1">
              <a:spLocks noChangeArrowheads="1"/>
            </p:cNvSpPr>
            <p:nvPr/>
          </p:nvSpPr>
          <p:spPr bwMode="auto">
            <a:xfrm>
              <a:off x="1200" y="1994"/>
              <a:ext cx="92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No distortion</a:t>
              </a:r>
            </a:p>
          </p:txBody>
        </p:sp>
        <p:sp>
          <p:nvSpPr>
            <p:cNvPr id="75783" name="Text Box 6"/>
            <p:cNvSpPr txBox="1">
              <a:spLocks noChangeArrowheads="1"/>
            </p:cNvSpPr>
            <p:nvPr/>
          </p:nvSpPr>
          <p:spPr bwMode="auto">
            <a:xfrm>
              <a:off x="2404" y="1994"/>
              <a:ext cx="86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Pin cushion</a:t>
              </a:r>
            </a:p>
          </p:txBody>
        </p:sp>
        <p:sp>
          <p:nvSpPr>
            <p:cNvPr id="75784" name="Text Box 7"/>
            <p:cNvSpPr txBox="1">
              <a:spLocks noChangeArrowheads="1"/>
            </p:cNvSpPr>
            <p:nvPr/>
          </p:nvSpPr>
          <p:spPr bwMode="auto">
            <a:xfrm>
              <a:off x="3552" y="1994"/>
              <a:ext cx="50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buFontTx/>
                <a:buNone/>
              </a:pPr>
              <a:r>
                <a:rPr kumimoji="0" lang="en-US" altLang="en-US" sz="1800">
                  <a:latin typeface="Arial" panose="020B0604020202020204" pitchFamily="34" charset="0"/>
                  <a:cs typeface="Arial" panose="020B0604020202020204" pitchFamily="34" charset="0"/>
                </a:rPr>
                <a:t>Barrel</a:t>
              </a:r>
            </a:p>
          </p:txBody>
        </p:sp>
      </p:grpSp>
      <p:pic>
        <p:nvPicPr>
          <p:cNvPr id="35844" name="Picture 4" descr="hecht-231-a"/>
          <p:cNvPicPr>
            <a:picLocks noChangeAspect="1" noChangeArrowheads="1"/>
          </p:cNvPicPr>
          <p:nvPr/>
        </p:nvPicPr>
        <p:blipFill>
          <a:blip r:embed="rId3">
            <a:lum bright="-26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471011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31242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Lens Flaws: </a:t>
            </a:r>
            <a:r>
              <a:rPr lang="en-US" altLang="en-US" smtClean="0">
                <a:solidFill>
                  <a:schemeClr val="accent2"/>
                </a:solidFill>
              </a:rPr>
              <a:t>Tangential Distortion</a:t>
            </a:r>
          </a:p>
        </p:txBody>
      </p:sp>
      <p:pic>
        <p:nvPicPr>
          <p:cNvPr id="7782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990"/>
          <a:stretch>
            <a:fillRect/>
          </a:stretch>
        </p:blipFill>
        <p:spPr bwMode="auto">
          <a:xfrm>
            <a:off x="1600200" y="2819400"/>
            <a:ext cx="53340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7828" name="Rectangle 3"/>
          <p:cNvSpPr>
            <a:spLocks noChangeArrowheads="1"/>
          </p:cNvSpPr>
          <p:nvPr/>
        </p:nvSpPr>
        <p:spPr bwMode="auto">
          <a:xfrm>
            <a:off x="838200" y="2057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/>
              <a:t>Lens is not exactly parallel to the imaging plane!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Digital cameras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05000"/>
            <a:ext cx="4876800" cy="43434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</a:pPr>
            <a:r>
              <a:rPr lang="en-US" altLang="en-US" smtClean="0"/>
              <a:t>A digital camera replaces film with a sensor array.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Each cell in the array is light-sensitive diode that converts </a:t>
            </a:r>
            <a:r>
              <a:rPr lang="en-US" altLang="en-US" smtClean="0">
                <a:solidFill>
                  <a:schemeClr val="accent2"/>
                </a:solidFill>
              </a:rPr>
              <a:t>photons</a:t>
            </a:r>
            <a:r>
              <a:rPr lang="en-US" altLang="en-US" smtClean="0"/>
              <a:t> to </a:t>
            </a:r>
            <a:r>
              <a:rPr lang="en-US" altLang="en-US" smtClean="0">
                <a:solidFill>
                  <a:schemeClr val="accent2"/>
                </a:solidFill>
              </a:rPr>
              <a:t>electrons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Two common types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Charge Coupled Device (CCD) 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Complementary metal oxide semiconductor (CMOS)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           </a:t>
            </a:r>
            <a:endParaRPr lang="en-US" altLang="en-US" smtClean="0"/>
          </a:p>
        </p:txBody>
      </p:sp>
      <p:pic>
        <p:nvPicPr>
          <p:cNvPr id="94212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r="6143"/>
          <a:stretch>
            <a:fillRect/>
          </a:stretch>
        </p:blipFill>
        <p:spPr bwMode="auto">
          <a:xfrm>
            <a:off x="4840288" y="2162175"/>
            <a:ext cx="40386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Rectangle 7"/>
          <p:cNvSpPr>
            <a:spLocks noChangeArrowheads="1"/>
          </p:cNvSpPr>
          <p:nvPr/>
        </p:nvSpPr>
        <p:spPr bwMode="auto">
          <a:xfrm>
            <a:off x="762000" y="5943600"/>
            <a:ext cx="7656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2400">
                <a:hlinkClick r:id="rId4"/>
              </a:rPr>
              <a:t>http://electronics.howstuffworks.com/digital-camera.htm</a:t>
            </a:r>
            <a:r>
              <a:rPr lang="en-US" altLang="en-US" sz="2400"/>
              <a:t> </a:t>
            </a:r>
          </a:p>
        </p:txBody>
      </p:sp>
      <p:pic>
        <p:nvPicPr>
          <p:cNvPr id="94214" name="Picture 6" descr="C:\Users\bebis\Desktop\ccd595-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4419600"/>
            <a:ext cx="142875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Digital cameras (cont’d)</a:t>
            </a:r>
          </a:p>
        </p:txBody>
      </p:sp>
      <p:pic>
        <p:nvPicPr>
          <p:cNvPr id="962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5"/>
          <a:stretch>
            <a:fillRect/>
          </a:stretch>
        </p:blipFill>
        <p:spPr bwMode="auto">
          <a:xfrm>
            <a:off x="1371600" y="2209800"/>
            <a:ext cx="6629400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Let’s design a camera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4495800"/>
            <a:ext cx="7772400" cy="1752600"/>
          </a:xfrm>
        </p:spPr>
        <p:txBody>
          <a:bodyPr lIns="91440" tIns="45720" rIns="91440" bIns="45720"/>
          <a:lstStyle/>
          <a:p>
            <a:r>
              <a:rPr lang="en-US" altLang="en-US" smtClean="0"/>
              <a:t>Put a piece of film in front of an object - do we get a reasonable image?</a:t>
            </a:r>
          </a:p>
          <a:p>
            <a:pPr lvl="1"/>
            <a:r>
              <a:rPr lang="en-US" altLang="en-US" smtClean="0"/>
              <a:t>Blurring - need to be more selective!</a:t>
            </a:r>
          </a:p>
          <a:p>
            <a:endParaRPr lang="en-US" altLang="en-US" smtClean="0">
              <a:solidFill>
                <a:schemeClr val="accent2"/>
              </a:solidFill>
            </a:endParaRPr>
          </a:p>
        </p:txBody>
      </p:sp>
      <p:pic>
        <p:nvPicPr>
          <p:cNvPr id="11268" name="Picture 4" descr="image-no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90800" y="2514600"/>
            <a:ext cx="4724400" cy="1524000"/>
            <a:chOff x="1536" y="1248"/>
            <a:chExt cx="2976" cy="960"/>
          </a:xfrm>
        </p:grpSpPr>
        <p:sp>
          <p:nvSpPr>
            <p:cNvPr id="11279" name="Line 6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2590800" y="2514600"/>
            <a:ext cx="4724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95600" y="2743200"/>
            <a:ext cx="4419600" cy="1295400"/>
            <a:chOff x="1728" y="1392"/>
            <a:chExt cx="2784" cy="816"/>
          </a:xfrm>
        </p:grpSpPr>
        <p:grpSp>
          <p:nvGrpSpPr>
            <p:cNvPr id="11274" name="Group 11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1276" name="Line 12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8" name="Line 14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5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2" name="Oval 16"/>
          <p:cNvSpPr>
            <a:spLocks noChangeArrowheads="1"/>
          </p:cNvSpPr>
          <p:nvPr/>
        </p:nvSpPr>
        <p:spPr bwMode="auto">
          <a:xfrm>
            <a:off x="2546350" y="24828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3" name="Oval 17"/>
          <p:cNvSpPr>
            <a:spLocks noChangeArrowheads="1"/>
          </p:cNvSpPr>
          <p:nvPr/>
        </p:nvSpPr>
        <p:spPr bwMode="auto">
          <a:xfrm>
            <a:off x="2863850" y="30908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CMOS Cameras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848600" cy="1295400"/>
          </a:xfrm>
        </p:spPr>
        <p:txBody>
          <a:bodyPr lIns="91440" tIns="45720" rIns="91440" bIns="45720"/>
          <a:lstStyle/>
          <a:p>
            <a:r>
              <a:rPr lang="en-US" altLang="en-US" sz="2000" smtClean="0"/>
              <a:t>CMOs convert charge to voltage inside each element. </a:t>
            </a:r>
          </a:p>
          <a:p>
            <a:r>
              <a:rPr lang="en-US" altLang="en-US" sz="2000" smtClean="0"/>
              <a:t>Uses several transistors at each pixel to amplify and move the charge using more traditional wires. </a:t>
            </a:r>
          </a:p>
          <a:p>
            <a:r>
              <a:rPr lang="en-US" altLang="en-US" sz="2000" smtClean="0"/>
              <a:t>The CMOS signal is digital, so it needs no ADC. </a:t>
            </a:r>
          </a:p>
        </p:txBody>
      </p:sp>
      <p:pic>
        <p:nvPicPr>
          <p:cNvPr id="100356" name="Picture 7" descr="ccd_vs_cm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>
            <a:fillRect/>
          </a:stretch>
        </p:blipFill>
        <p:spPr bwMode="auto">
          <a:xfrm>
            <a:off x="1524000" y="3276600"/>
            <a:ext cx="6172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Text Box 8"/>
          <p:cNvSpPr txBox="1">
            <a:spLocks noChangeArrowheads="1"/>
          </p:cNvSpPr>
          <p:nvPr/>
        </p:nvSpPr>
        <p:spPr bwMode="auto">
          <a:xfrm>
            <a:off x="1447800" y="6096000"/>
            <a:ext cx="6296025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14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http://www.dalsa.com/shared/content/pdfs/CCD_vs_CMOS_Litwiller_2005.pdf</a:t>
            </a:r>
            <a:endParaRPr kumimoji="0"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Image digitization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772400" cy="3200400"/>
          </a:xfrm>
          <a:noFill/>
        </p:spPr>
        <p:txBody>
          <a:bodyPr/>
          <a:lstStyle/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endParaRPr lang="en-US" altLang="en-US" sz="2400" b="1" u="sng" smtClean="0"/>
          </a:p>
          <a:p>
            <a:r>
              <a:rPr lang="en-US" altLang="en-US" sz="2400" b="1" smtClean="0"/>
              <a:t>Sampling</a:t>
            </a:r>
            <a:r>
              <a:rPr lang="en-US" altLang="en-US" sz="2400" smtClean="0"/>
              <a:t>: measure the value of an image at  a finite number of points.</a:t>
            </a:r>
          </a:p>
          <a:p>
            <a:r>
              <a:rPr lang="en-US" altLang="en-US" sz="2400" b="1" smtClean="0"/>
              <a:t>Quantization</a:t>
            </a:r>
            <a:r>
              <a:rPr lang="en-US" altLang="en-US" sz="2400" smtClean="0"/>
              <a:t>: represent measured value (i.e., voltage) at the sampled point by an integer.</a:t>
            </a:r>
            <a:endParaRPr lang="en-US" altLang="en-US" sz="2200" smtClean="0"/>
          </a:p>
        </p:txBody>
      </p:sp>
      <p:pic>
        <p:nvPicPr>
          <p:cNvPr id="102404" name="Picture 4" descr="fund_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3434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4"/>
          <a:stretch>
            <a:fillRect/>
          </a:stretch>
        </p:blipFill>
        <p:spPr bwMode="auto">
          <a:xfrm>
            <a:off x="4876800" y="1828800"/>
            <a:ext cx="38862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digitization (cont’d)</a:t>
            </a:r>
          </a:p>
        </p:txBody>
      </p:sp>
      <p:pic>
        <p:nvPicPr>
          <p:cNvPr id="10445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5"/>
          <a:stretch>
            <a:fillRect/>
          </a:stretch>
        </p:blipFill>
        <p:spPr>
          <a:xfrm>
            <a:off x="2095500" y="1676400"/>
            <a:ext cx="5105400" cy="2293938"/>
          </a:xfrm>
          <a:noFill/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6" r="57303" b="3279"/>
          <a:stretch>
            <a:fillRect/>
          </a:stretch>
        </p:blipFill>
        <p:spPr bwMode="auto">
          <a:xfrm>
            <a:off x="1371600" y="4724400"/>
            <a:ext cx="2895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3" t="59016"/>
          <a:stretch>
            <a:fillRect/>
          </a:stretch>
        </p:blipFill>
        <p:spPr bwMode="auto">
          <a:xfrm>
            <a:off x="4648200" y="4648200"/>
            <a:ext cx="3962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TextBox 5"/>
          <p:cNvSpPr txBox="1">
            <a:spLocks noChangeArrowheads="1"/>
          </p:cNvSpPr>
          <p:nvPr/>
        </p:nvSpPr>
        <p:spPr bwMode="auto">
          <a:xfrm>
            <a:off x="2133600" y="4267200"/>
            <a:ext cx="1363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Sampling</a:t>
            </a:r>
          </a:p>
        </p:txBody>
      </p:sp>
      <p:sp>
        <p:nvSpPr>
          <p:cNvPr id="104455" name="TextBox 6"/>
          <p:cNvSpPr txBox="1">
            <a:spLocks noChangeArrowheads="1"/>
          </p:cNvSpPr>
          <p:nvPr/>
        </p:nvSpPr>
        <p:spPr bwMode="auto">
          <a:xfrm>
            <a:off x="5943600" y="4191000"/>
            <a:ext cx="1771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Quantization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</p:spPr>
        <p:txBody>
          <a:bodyPr/>
          <a:lstStyle/>
          <a:p>
            <a:r>
              <a:rPr lang="en-US" altLang="en-US" smtClean="0"/>
              <a:t>What is an image?</a:t>
            </a:r>
          </a:p>
        </p:txBody>
      </p:sp>
      <p:pic>
        <p:nvPicPr>
          <p:cNvPr id="106499" name="Picture 3" descr="image"/>
          <p:cNvPicPr>
            <a:picLocks noChangeAspect="1" noChangeArrowheads="1"/>
          </p:cNvPicPr>
          <p:nvPr/>
        </p:nvPicPr>
        <p:blipFill>
          <a:blip r:embed="rId3">
            <a:lum bright="-30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47402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 Box 5"/>
          <p:cNvSpPr txBox="1">
            <a:spLocks noChangeArrowheads="1"/>
          </p:cNvSpPr>
          <p:nvPr/>
        </p:nvSpPr>
        <p:spPr bwMode="auto">
          <a:xfrm>
            <a:off x="6629400" y="2133600"/>
            <a:ext cx="154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8 bits/pixel</a:t>
            </a:r>
          </a:p>
        </p:txBody>
      </p:sp>
      <p:grpSp>
        <p:nvGrpSpPr>
          <p:cNvPr id="106501" name="Group 8"/>
          <p:cNvGrpSpPr>
            <a:grpSpLocks/>
          </p:cNvGrpSpPr>
          <p:nvPr/>
        </p:nvGrpSpPr>
        <p:grpSpPr bwMode="auto">
          <a:xfrm>
            <a:off x="6172200" y="2819400"/>
            <a:ext cx="2590800" cy="2924175"/>
            <a:chOff x="3888" y="1776"/>
            <a:chExt cx="1632" cy="1842"/>
          </a:xfrm>
        </p:grpSpPr>
        <p:pic>
          <p:nvPicPr>
            <p:cNvPr id="106502" name="Picture 4" descr="cast_p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90"/>
            <a:stretch>
              <a:fillRect/>
            </a:stretch>
          </p:blipFill>
          <p:spPr bwMode="auto">
            <a:xfrm>
              <a:off x="3888" y="1776"/>
              <a:ext cx="1632" cy="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3" name="Text Box 6"/>
            <p:cNvSpPr txBox="1">
              <a:spLocks noChangeArrowheads="1"/>
            </p:cNvSpPr>
            <p:nvPr/>
          </p:nvSpPr>
          <p:spPr bwMode="auto">
            <a:xfrm>
              <a:off x="4992" y="2016"/>
              <a:ext cx="212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106504" name="Text Box 7"/>
            <p:cNvSpPr txBox="1">
              <a:spLocks noChangeArrowheads="1"/>
            </p:cNvSpPr>
            <p:nvPr/>
          </p:nvSpPr>
          <p:spPr bwMode="auto">
            <a:xfrm>
              <a:off x="4992" y="3168"/>
              <a:ext cx="404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</a:rPr>
                <a:t>255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</p:spPr>
        <p:txBody>
          <a:bodyPr/>
          <a:lstStyle/>
          <a:p>
            <a:r>
              <a:rPr lang="en-US" altLang="en-US" smtClean="0"/>
              <a:t>What is an image?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We can think of a (grayscale) image as a </a:t>
            </a:r>
            <a:r>
              <a:rPr lang="en-US" altLang="en-US" b="1" smtClean="0"/>
              <a:t>function</a:t>
            </a:r>
            <a:r>
              <a:rPr lang="en-US" altLang="en-US" smtClean="0"/>
              <a:t>, </a:t>
            </a:r>
            <a:r>
              <a:rPr lang="en-US" altLang="en-US" i="1" smtClean="0"/>
              <a:t>f</a:t>
            </a:r>
            <a:r>
              <a:rPr lang="en-US" altLang="en-US" smtClean="0"/>
              <a:t>, from R</a:t>
            </a:r>
            <a:r>
              <a:rPr lang="en-US" altLang="en-US" baseline="30000" smtClean="0"/>
              <a:t>2</a:t>
            </a:r>
            <a:r>
              <a:rPr lang="en-US" altLang="en-US" smtClean="0"/>
              <a:t> to R (or a 2D </a:t>
            </a:r>
            <a:r>
              <a:rPr lang="en-US" altLang="en-US" i="1" smtClean="0"/>
              <a:t>signal</a:t>
            </a:r>
            <a:r>
              <a:rPr lang="en-US" altLang="en-US" smtClean="0"/>
              <a:t>):</a:t>
            </a:r>
          </a:p>
          <a:p>
            <a:pPr lvl="1">
              <a:lnSpc>
                <a:spcPct val="90000"/>
              </a:lnSpc>
            </a:pPr>
            <a:r>
              <a:rPr lang="en-US" altLang="en-US" i="1" smtClean="0"/>
              <a:t>f </a:t>
            </a:r>
            <a:r>
              <a:rPr lang="en-US" altLang="en-US" smtClean="0"/>
              <a:t>(</a:t>
            </a:r>
            <a:r>
              <a:rPr lang="en-US" altLang="en-US" i="1" smtClean="0"/>
              <a:t>x,y</a:t>
            </a:r>
            <a:r>
              <a:rPr lang="en-US" altLang="en-US" smtClean="0"/>
              <a:t>) gives the </a:t>
            </a:r>
            <a:r>
              <a:rPr lang="en-US" altLang="en-US" b="1" smtClean="0"/>
              <a:t>intensity</a:t>
            </a:r>
            <a:r>
              <a:rPr lang="en-US" altLang="en-US" smtClean="0"/>
              <a:t> at position (</a:t>
            </a:r>
            <a:r>
              <a:rPr lang="en-US" altLang="en-US" i="1" smtClean="0"/>
              <a:t>x,y</a:t>
            </a:r>
            <a:r>
              <a:rPr lang="en-US" altLang="en-US" smtClean="0"/>
              <a:t>) </a:t>
            </a:r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mtClean="0"/>
              <a:t>A </a:t>
            </a:r>
            <a:r>
              <a:rPr lang="en-US" altLang="en-US" b="1" smtClean="0"/>
              <a:t>digital</a:t>
            </a:r>
            <a:r>
              <a:rPr lang="en-US" altLang="en-US" smtClean="0"/>
              <a:t> image is a discrete (</a:t>
            </a:r>
            <a:r>
              <a:rPr lang="en-US" altLang="en-US" b="1" smtClean="0"/>
              <a:t>sampled</a:t>
            </a:r>
            <a:r>
              <a:rPr lang="en-US" altLang="en-US" smtClean="0"/>
              <a:t>, </a:t>
            </a:r>
            <a:r>
              <a:rPr lang="en-US" altLang="en-US" b="1" smtClean="0"/>
              <a:t>quantized</a:t>
            </a:r>
            <a:r>
              <a:rPr lang="en-US" altLang="en-US" smtClean="0"/>
              <a:t>) version of this function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581400"/>
            <a:ext cx="2474913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068888" y="2735263"/>
            <a:ext cx="1538287" cy="1676400"/>
            <a:chOff x="5181600" y="3200345"/>
            <a:chExt cx="1538740" cy="1676455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562712" y="3962370"/>
              <a:ext cx="838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5143569" y="4152846"/>
              <a:ext cx="609620" cy="2286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5181700" y="3579769"/>
              <a:ext cx="762025" cy="3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54" name="TextBox 19"/>
            <p:cNvSpPr txBox="1">
              <a:spLocks noChangeArrowheads="1"/>
            </p:cNvSpPr>
            <p:nvPr/>
          </p:nvSpPr>
          <p:spPr bwMode="auto">
            <a:xfrm>
              <a:off x="6357256" y="373380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8555" name="TextBox 20"/>
            <p:cNvSpPr txBox="1">
              <a:spLocks noChangeArrowheads="1"/>
            </p:cNvSpPr>
            <p:nvPr/>
          </p:nvSpPr>
          <p:spPr bwMode="auto">
            <a:xfrm>
              <a:off x="5181600" y="4476690"/>
              <a:ext cx="228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08556" name="TextBox 21"/>
            <p:cNvSpPr txBox="1">
              <a:spLocks noChangeArrowheads="1"/>
            </p:cNvSpPr>
            <p:nvPr/>
          </p:nvSpPr>
          <p:spPr bwMode="auto">
            <a:xfrm>
              <a:off x="5675312" y="3208283"/>
              <a:ext cx="10450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cs typeface="Times New Roman" panose="02020603050405020304" pitchFamily="18" charset="0"/>
                </a:rPr>
                <a:t>f </a:t>
              </a:r>
              <a:r>
                <a:rPr lang="en-US" altLang="en-US" sz="2000">
                  <a:cs typeface="Times New Roman" panose="02020603050405020304" pitchFamily="18" charset="0"/>
                </a:rPr>
                <a:t>(</a:t>
              </a:r>
              <a:r>
                <a:rPr lang="en-US" altLang="en-US" sz="2000" i="1">
                  <a:cs typeface="Times New Roman" panose="02020603050405020304" pitchFamily="18" charset="0"/>
                </a:rPr>
                <a:t>x</a:t>
              </a:r>
              <a:r>
                <a:rPr lang="en-US" altLang="en-US" sz="2000">
                  <a:cs typeface="Times New Roman" panose="02020603050405020304" pitchFamily="18" charset="0"/>
                </a:rPr>
                <a:t>, </a:t>
              </a:r>
              <a:r>
                <a:rPr lang="en-US" altLang="en-US" sz="2000" i="1">
                  <a:cs typeface="Times New Roman" panose="02020603050405020304" pitchFamily="18" charset="0"/>
                </a:rPr>
                <a:t>y</a:t>
              </a:r>
              <a:r>
                <a:rPr lang="en-US" altLang="en-US" sz="2000">
                  <a:cs typeface="Times New Roman" panose="02020603050405020304" pitchFamily="18" charset="0"/>
                </a:rPr>
                <a:t>)</a:t>
              </a:r>
              <a:endParaRPr lang="en-US" altLang="en-US" sz="2000" i="1"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Sampling - Example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447800"/>
            <a:ext cx="7924800" cy="4876800"/>
          </a:xfrm>
        </p:spPr>
        <p:txBody>
          <a:bodyPr/>
          <a:lstStyle/>
          <a:p>
            <a:pPr>
              <a:buFontTx/>
              <a:buChar char=" "/>
            </a:pPr>
            <a:r>
              <a:rPr lang="en-US" altLang="en-US" sz="2000" smtClean="0"/>
              <a:t>     original image              sampled by a factor of 2</a:t>
            </a:r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endParaRPr lang="en-US" altLang="en-US" sz="2000" smtClean="0"/>
          </a:p>
          <a:p>
            <a:pPr>
              <a:buFontTx/>
              <a:buChar char=" "/>
            </a:pPr>
            <a:r>
              <a:rPr lang="en-US" altLang="en-US" sz="2000" smtClean="0"/>
              <a:t> sampled by a factor of         sampled by a factor of 8</a:t>
            </a:r>
          </a:p>
          <a:p>
            <a:pPr>
              <a:buFontTx/>
              <a:buChar char=" "/>
            </a:pPr>
            <a:endParaRPr lang="en-US" altLang="en-US" sz="2000" smtClean="0"/>
          </a:p>
        </p:txBody>
      </p:sp>
      <p:pic>
        <p:nvPicPr>
          <p:cNvPr id="109572" name="Picture 4" descr="lenn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 descr="lenn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6" descr="lenn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20923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7" descr="lenna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196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88162" y="2438400"/>
            <a:ext cx="17986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Images have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been resized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for easier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comparison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838" y="4694238"/>
            <a:ext cx="2438400" cy="1933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8248" y="4188767"/>
            <a:ext cx="213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effectLst/>
              </a:rPr>
              <a:t>Lena </a:t>
            </a:r>
            <a:r>
              <a:rPr lang="en-US" b="0" dirty="0" err="1" smtClean="0">
                <a:effectLst/>
              </a:rPr>
              <a:t>Söderberg</a:t>
            </a:r>
            <a:endParaRPr lang="en-US" b="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Quantization - Example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153400" cy="4876800"/>
          </a:xfrm>
        </p:spPr>
        <p:txBody>
          <a:bodyPr/>
          <a:lstStyle/>
          <a:p>
            <a:r>
              <a:rPr lang="en-US" altLang="en-US" sz="1500" smtClean="0"/>
              <a:t>256 gray levels (8bits/pixel)     32 gray levels (5 bits/pixel)     16 gray levels (4 bits/pixel)</a:t>
            </a:r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endParaRPr lang="en-US" altLang="en-US" sz="1500" smtClean="0"/>
          </a:p>
          <a:p>
            <a:r>
              <a:rPr lang="en-US" altLang="en-US" sz="1500" smtClean="0"/>
              <a:t>8 gray levels (3 bits/pixel)         4 gray levels (2 bits/pixel)          2 gray levels (1 bit/pixel)</a:t>
            </a:r>
          </a:p>
        </p:txBody>
      </p:sp>
      <p:pic>
        <p:nvPicPr>
          <p:cNvPr id="111620" name="Picture 4" descr="lenn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21177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 descr="lenn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12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 descr="lenn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2116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7" descr="lenn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 descr="lenna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9" descr="lenna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19600"/>
            <a:ext cx="2266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PMingLiU" pitchFamily="18" charset="-120"/>
              </a:rPr>
              <a:t>Color 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Color images are comprised of three color channels – </a:t>
            </a:r>
            <a:r>
              <a:rPr lang="en-US" sz="2800" dirty="0" smtClean="0">
                <a:solidFill>
                  <a:srgbClr val="FF0000"/>
                </a:solidFill>
              </a:rPr>
              <a:t>red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B050"/>
                </a:solidFill>
              </a:rPr>
              <a:t>green</a:t>
            </a:r>
            <a:r>
              <a:rPr lang="en-US" sz="2800" dirty="0" smtClean="0"/>
              <a:t>, and, 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2800" dirty="0" smtClean="0"/>
              <a:t> – which combine to create most of the colors we can see.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1892300" cy="126047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 descr="C:\snavely\work\teaching\09Sp-CS1114\lectures\lec2\test\blu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21525" y="4114800"/>
            <a:ext cx="1887538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5" descr="C:\snavely\work\teaching\09Sp-CS1114\lectures\lec2\test\gree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7600" y="41148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C:\snavely\work\teaching\09Sp-CS1114\lectures\lec2\test\re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33675" y="4114800"/>
            <a:ext cx="1885950" cy="1257300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09800" y="4419600"/>
            <a:ext cx="419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Calibri" panose="020F0502020204030204" pitchFamily="34" charset="0"/>
              </a:rPr>
              <a:t>=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images</a:t>
            </a:r>
          </a:p>
        </p:txBody>
      </p:sp>
      <p:pic>
        <p:nvPicPr>
          <p:cNvPr id="115715" name="Picture 3" descr="color2"/>
          <p:cNvPicPr>
            <a:picLocks noChangeAspect="1" noChangeArrowheads="1"/>
          </p:cNvPicPr>
          <p:nvPr/>
        </p:nvPicPr>
        <p:blipFill>
          <a:blip r:embed="rId5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7150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5716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5562600" y="2209800"/>
          <a:ext cx="17526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4" name="Equation" r:id="rId6" imgW="1193800" imgH="698500" progId="Equation.DSMT4">
                  <p:embed/>
                </p:oleObj>
              </mc:Choice>
              <mc:Fallback>
                <p:oleObj name="Equation" r:id="rId6" imgW="1193800" imgH="698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09800"/>
                        <a:ext cx="17526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sensing in camera: Prism</a:t>
            </a:r>
          </a:p>
        </p:txBody>
      </p:sp>
      <p:graphicFrame>
        <p:nvGraphicFramePr>
          <p:cNvPr id="11776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1066800" y="3048000"/>
          <a:ext cx="32131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6" name="Image" r:id="rId4" imgW="3212698" imgH="3009524" progId="Photoshop.Image.10">
                  <p:embed/>
                </p:oleObj>
              </mc:Choice>
              <mc:Fallback>
                <p:oleObj name="Image" r:id="rId4" imgW="3212698" imgH="3009524" progId="Photoshop.Image.1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48000"/>
                        <a:ext cx="32131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114800"/>
          </a:xfrm>
        </p:spPr>
        <p:txBody>
          <a:bodyPr/>
          <a:lstStyle/>
          <a:p>
            <a:r>
              <a:rPr lang="en-US" altLang="en-US" smtClean="0"/>
              <a:t>Requires three chips and precise alignment.</a:t>
            </a:r>
          </a:p>
        </p:txBody>
      </p:sp>
      <p:pic>
        <p:nvPicPr>
          <p:cNvPr id="11776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3276600"/>
            <a:ext cx="27432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Text Box 13"/>
          <p:cNvSpPr txBox="1">
            <a:spLocks noChangeArrowheads="1"/>
          </p:cNvSpPr>
          <p:nvPr/>
        </p:nvSpPr>
        <p:spPr bwMode="auto">
          <a:xfrm>
            <a:off x="2282825" y="5983288"/>
            <a:ext cx="1252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CCD(B)</a:t>
            </a:r>
          </a:p>
        </p:txBody>
      </p:sp>
      <p:sp>
        <p:nvSpPr>
          <p:cNvPr id="117767" name="Text Box 14"/>
          <p:cNvSpPr txBox="1">
            <a:spLocks noChangeArrowheads="1"/>
          </p:cNvSpPr>
          <p:nvPr/>
        </p:nvSpPr>
        <p:spPr bwMode="auto">
          <a:xfrm>
            <a:off x="4203700" y="41910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CCD(G)</a:t>
            </a:r>
          </a:p>
        </p:txBody>
      </p:sp>
      <p:sp>
        <p:nvSpPr>
          <p:cNvPr id="117768" name="Text Box 15"/>
          <p:cNvSpPr txBox="1">
            <a:spLocks noChangeArrowheads="1"/>
          </p:cNvSpPr>
          <p:nvPr/>
        </p:nvSpPr>
        <p:spPr bwMode="auto">
          <a:xfrm>
            <a:off x="1981200" y="2514600"/>
            <a:ext cx="127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CCD(R)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Let’s design a camera (cont’d)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648200"/>
            <a:ext cx="8763000" cy="1905000"/>
          </a:xfrm>
        </p:spPr>
        <p:txBody>
          <a:bodyPr lIns="91440" tIns="45720" rIns="91440" bIns="45720"/>
          <a:lstStyle/>
          <a:p>
            <a:pPr>
              <a:defRPr/>
            </a:pPr>
            <a:r>
              <a:rPr lang="en-US" dirty="0" smtClean="0"/>
              <a:t>Add a barrier with a small opening (i.e. </a:t>
            </a:r>
            <a:r>
              <a:rPr lang="en-US" dirty="0" smtClean="0">
                <a:solidFill>
                  <a:schemeClr val="accent6"/>
                </a:solidFill>
              </a:rPr>
              <a:t>aperture</a:t>
            </a:r>
            <a:r>
              <a:rPr lang="en-US" dirty="0" smtClean="0"/>
              <a:t>) to block off most of the rays</a:t>
            </a:r>
          </a:p>
          <a:p>
            <a:pPr lvl="1">
              <a:defRPr/>
            </a:pPr>
            <a:r>
              <a:rPr lang="en-US" dirty="0" smtClean="0"/>
              <a:t>Reduces blurring</a:t>
            </a:r>
          </a:p>
        </p:txBody>
      </p:sp>
      <p:pic>
        <p:nvPicPr>
          <p:cNvPr id="13316" name="Picture 4" descr="image-pinh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90800" y="2514600"/>
            <a:ext cx="4724400" cy="1524000"/>
            <a:chOff x="1440" y="1296"/>
            <a:chExt cx="2976" cy="960"/>
          </a:xfrm>
        </p:grpSpPr>
        <p:sp>
          <p:nvSpPr>
            <p:cNvPr id="13326" name="Line 6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7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8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895600" y="2952750"/>
            <a:ext cx="4457700" cy="571500"/>
            <a:chOff x="1632" y="1572"/>
            <a:chExt cx="2808" cy="360"/>
          </a:xfrm>
        </p:grpSpPr>
        <p:sp>
          <p:nvSpPr>
            <p:cNvPr id="13322" name="Line 11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12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13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14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9" name="Oval 15"/>
          <p:cNvSpPr>
            <a:spLocks noChangeArrowheads="1"/>
          </p:cNvSpPr>
          <p:nvPr/>
        </p:nvSpPr>
        <p:spPr bwMode="auto">
          <a:xfrm>
            <a:off x="2546350" y="24828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0" name="Oval 16"/>
          <p:cNvSpPr>
            <a:spLocks noChangeArrowheads="1"/>
          </p:cNvSpPr>
          <p:nvPr/>
        </p:nvSpPr>
        <p:spPr bwMode="auto">
          <a:xfrm>
            <a:off x="2863850" y="30908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21" name="Rectangle 17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2">
              <a:buFontTx/>
              <a:buChar char="–"/>
            </a:pPr>
            <a:endParaRPr kumimoji="0" lang="ru-RU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358140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458200" cy="1143000"/>
          </a:xfrm>
        </p:spPr>
        <p:txBody>
          <a:bodyPr/>
          <a:lstStyle/>
          <a:p>
            <a:r>
              <a:rPr lang="en-US" altLang="en-US" smtClean="0"/>
              <a:t>Color sensing in camera: Color filter array</a:t>
            </a: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5257800" y="3124200"/>
            <a:ext cx="28956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400"/>
              <a:t>Why more green?</a:t>
            </a:r>
          </a:p>
        </p:txBody>
      </p:sp>
      <p:sp>
        <p:nvSpPr>
          <p:cNvPr id="119813" name="Rectangle 12"/>
          <p:cNvSpPr>
            <a:spLocks noChangeArrowheads="1"/>
          </p:cNvSpPr>
          <p:nvPr/>
        </p:nvSpPr>
        <p:spPr bwMode="auto">
          <a:xfrm>
            <a:off x="914400" y="1676400"/>
            <a:ext cx="7445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 In traditional systems, color filters are applied to a single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layer of photodetectors in a tiled mosaic pattern. 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800600" y="3886200"/>
            <a:ext cx="3581400" cy="2297113"/>
            <a:chOff x="3264" y="2569"/>
            <a:chExt cx="2256" cy="1447"/>
          </a:xfrm>
        </p:grpSpPr>
        <p:pic>
          <p:nvPicPr>
            <p:cNvPr id="119816" name="Picture 10" descr="equiluminan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2569"/>
              <a:ext cx="2256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7" name="Rectangle 13"/>
            <p:cNvSpPr>
              <a:spLocks noChangeArrowheads="1"/>
            </p:cNvSpPr>
            <p:nvPr/>
          </p:nvSpPr>
          <p:spPr bwMode="auto">
            <a:xfrm>
              <a:off x="3456" y="3824"/>
              <a:ext cx="204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Human Luminance Sensitivity Function</a:t>
              </a:r>
            </a:p>
          </p:txBody>
        </p:sp>
      </p:grpSp>
      <p:sp>
        <p:nvSpPr>
          <p:cNvPr id="119815" name="Rectangle 11"/>
          <p:cNvSpPr>
            <a:spLocks noChangeArrowheads="1"/>
          </p:cNvSpPr>
          <p:nvPr/>
        </p:nvSpPr>
        <p:spPr bwMode="auto">
          <a:xfrm>
            <a:off x="2438400" y="2895600"/>
            <a:ext cx="1490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Bayer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1143000"/>
          </a:xfrm>
        </p:spPr>
        <p:txBody>
          <a:bodyPr/>
          <a:lstStyle/>
          <a:p>
            <a:r>
              <a:rPr lang="en-US" altLang="en-US" smtClean="0"/>
              <a:t>Color sensing in camera: Color filter array</a:t>
            </a:r>
          </a:p>
        </p:txBody>
      </p:sp>
      <p:pic>
        <p:nvPicPr>
          <p:cNvPr id="1218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1981200"/>
            <a:ext cx="21050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Rectangle 9"/>
          <p:cNvSpPr>
            <a:spLocks noChangeArrowheads="1"/>
          </p:cNvSpPr>
          <p:nvPr/>
        </p:nvSpPr>
        <p:spPr bwMode="auto">
          <a:xfrm>
            <a:off x="992188" y="4086225"/>
            <a:ext cx="714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red</a:t>
            </a:r>
          </a:p>
        </p:txBody>
      </p:sp>
      <p:sp>
        <p:nvSpPr>
          <p:cNvPr id="121864" name="Rectangle 10"/>
          <p:cNvSpPr>
            <a:spLocks noChangeArrowheads="1"/>
          </p:cNvSpPr>
          <p:nvPr/>
        </p:nvSpPr>
        <p:spPr bwMode="auto">
          <a:xfrm>
            <a:off x="3008313" y="4086225"/>
            <a:ext cx="1081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green</a:t>
            </a:r>
          </a:p>
        </p:txBody>
      </p:sp>
      <p:sp>
        <p:nvSpPr>
          <p:cNvPr id="121865" name="Rectangle 11"/>
          <p:cNvSpPr>
            <a:spLocks noChangeArrowheads="1"/>
          </p:cNvSpPr>
          <p:nvPr/>
        </p:nvSpPr>
        <p:spPr bwMode="auto">
          <a:xfrm>
            <a:off x="5230813" y="4086225"/>
            <a:ext cx="874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blue</a:t>
            </a:r>
          </a:p>
        </p:txBody>
      </p:sp>
      <p:sp>
        <p:nvSpPr>
          <p:cNvPr id="121866" name="Rectangle 12"/>
          <p:cNvSpPr>
            <a:spLocks noChangeArrowheads="1"/>
          </p:cNvSpPr>
          <p:nvPr/>
        </p:nvSpPr>
        <p:spPr bwMode="auto">
          <a:xfrm>
            <a:off x="7246938" y="4086225"/>
            <a:ext cx="1243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latin typeface="Trebuchet MS" panose="020B0603020202020204" pitchFamily="34" charset="0"/>
                <a:ea typeface="PMingLiU" pitchFamily="18" charset="-120"/>
              </a:rPr>
              <a:t>output</a:t>
            </a:r>
          </a:p>
        </p:txBody>
      </p:sp>
      <p:pic>
        <p:nvPicPr>
          <p:cNvPr id="12186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7" b="9677"/>
          <a:stretch>
            <a:fillRect/>
          </a:stretch>
        </p:blipFill>
        <p:spPr bwMode="auto">
          <a:xfrm>
            <a:off x="1600200" y="4876800"/>
            <a:ext cx="182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2186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3" b="9677"/>
          <a:stretch>
            <a:fillRect/>
          </a:stretch>
        </p:blipFill>
        <p:spPr bwMode="auto">
          <a:xfrm>
            <a:off x="5562600" y="4800600"/>
            <a:ext cx="1857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1869" name="Rectangle 13"/>
          <p:cNvSpPr>
            <a:spLocks noChangeArrowheads="1"/>
          </p:cNvSpPr>
          <p:nvPr/>
        </p:nvSpPr>
        <p:spPr bwMode="auto">
          <a:xfrm>
            <a:off x="3429000" y="5029200"/>
            <a:ext cx="1997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demosaicing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(interpolation)</a:t>
            </a:r>
            <a:endParaRPr lang="en-US" altLang="en-US" sz="2400"/>
          </a:p>
        </p:txBody>
      </p:sp>
      <p:sp>
        <p:nvSpPr>
          <p:cNvPr id="121870" name="Right Arrow 14"/>
          <p:cNvSpPr>
            <a:spLocks noChangeArrowheads="1"/>
          </p:cNvSpPr>
          <p:nvPr/>
        </p:nvSpPr>
        <p:spPr bwMode="auto">
          <a:xfrm>
            <a:off x="3581400" y="5867400"/>
            <a:ext cx="15240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sensing in camera: Foveon X3</a:t>
            </a:r>
          </a:p>
        </p:txBody>
      </p:sp>
      <p:pic>
        <p:nvPicPr>
          <p:cNvPr id="1228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19400"/>
            <a:ext cx="6781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10"/>
          <p:cNvSpPr>
            <a:spLocks noChangeArrowheads="1"/>
          </p:cNvSpPr>
          <p:nvPr/>
        </p:nvSpPr>
        <p:spPr bwMode="auto">
          <a:xfrm>
            <a:off x="2209800" y="5810250"/>
            <a:ext cx="5246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hlinkClick r:id="rId3"/>
              </a:rPr>
              <a:t>http://www.foveon.com/article.php?a=67</a:t>
            </a:r>
            <a:endParaRPr lang="en-US" altLang="en-US" sz="2400"/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838200" y="1600200"/>
            <a:ext cx="762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 CMOS sensor; takes advantage of the fact that red, blue and green light    silicon to different depths.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Alternative Color Spaces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Various other color representations can be computed from RGB.</a:t>
            </a:r>
          </a:p>
          <a:p>
            <a:r>
              <a:rPr lang="en-GB" altLang="en-US" smtClean="0"/>
              <a:t>This can be done for:</a:t>
            </a:r>
          </a:p>
          <a:p>
            <a:pPr lvl="1"/>
            <a:r>
              <a:rPr lang="en-GB" altLang="en-US" smtClean="0"/>
              <a:t>Decorrelating the color channels: </a:t>
            </a:r>
          </a:p>
          <a:p>
            <a:pPr lvl="2"/>
            <a:r>
              <a:rPr lang="en-GB" altLang="en-US" smtClean="0"/>
              <a:t>principal components.</a:t>
            </a:r>
          </a:p>
          <a:p>
            <a:pPr lvl="1"/>
            <a:r>
              <a:rPr lang="en-GB" altLang="en-US" smtClean="0"/>
              <a:t>Bringing color information to the fore:</a:t>
            </a:r>
          </a:p>
          <a:p>
            <a:pPr lvl="2"/>
            <a:r>
              <a:rPr lang="en-GB" altLang="en-US" smtClean="0"/>
              <a:t>Hue, saturation and brightness.</a:t>
            </a:r>
          </a:p>
          <a:p>
            <a:pPr lvl="1"/>
            <a:r>
              <a:rPr lang="en-GB" altLang="en-US" smtClean="0"/>
              <a:t>Perceptual uniformity:</a:t>
            </a:r>
          </a:p>
          <a:p>
            <a:pPr lvl="2"/>
            <a:r>
              <a:rPr lang="en-GB" altLang="en-US" smtClean="0"/>
              <a:t>CIELuv, CIELab,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Alterative Color paces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200" smtClean="0"/>
              <a:t>RGB (CIE)</a:t>
            </a:r>
            <a:r>
              <a:rPr lang="en-GB" altLang="en-US" sz="3000" smtClean="0"/>
              <a:t>, </a:t>
            </a:r>
            <a:r>
              <a:rPr lang="en-GB" altLang="en-US" sz="2200" smtClean="0"/>
              <a:t>RnGnBn (TV - N</a:t>
            </a:r>
            <a:r>
              <a:rPr lang="en-GB" altLang="en-US" sz="1700" smtClean="0"/>
              <a:t>ational </a:t>
            </a:r>
            <a:r>
              <a:rPr lang="en-GB" altLang="en-US" sz="2200" smtClean="0"/>
              <a:t>T</a:t>
            </a:r>
            <a:r>
              <a:rPr lang="en-GB" altLang="en-US" sz="1700" smtClean="0"/>
              <a:t>elevision </a:t>
            </a:r>
            <a:r>
              <a:rPr lang="en-GB" altLang="en-US" sz="2200" smtClean="0"/>
              <a:t>S</a:t>
            </a:r>
            <a:r>
              <a:rPr lang="en-GB" altLang="en-US" sz="1700" smtClean="0"/>
              <a:t>tandard </a:t>
            </a:r>
            <a:r>
              <a:rPr lang="en-GB" altLang="en-US" sz="2200" smtClean="0"/>
              <a:t>C</a:t>
            </a:r>
            <a:r>
              <a:rPr lang="en-GB" altLang="en-US" sz="1700" smtClean="0"/>
              <a:t>ommittee</a:t>
            </a:r>
            <a:r>
              <a:rPr lang="en-GB" altLang="en-US" sz="2200" smtClean="0"/>
              <a:t>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XYZ (CIE)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UVW (UCS de la CIE), U*V*W* (UCS modified by the CIE)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YUV, YIQ, YCbCr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YDbDr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DSH, HSV, HLS, IHS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Munsel color space (cylindrical representation)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CIELuv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CIELab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SMPTE-C RGB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YES (Xerox)</a:t>
            </a:r>
          </a:p>
          <a:p>
            <a:pPr>
              <a:lnSpc>
                <a:spcPct val="80000"/>
              </a:lnSpc>
            </a:pPr>
            <a:r>
              <a:rPr lang="en-GB" altLang="en-US" sz="2200" smtClean="0"/>
              <a:t>Kodak Photo CD, YCC, YPbPr,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Color Transformation - Examples</a:t>
            </a:r>
          </a:p>
        </p:txBody>
      </p:sp>
      <p:pic>
        <p:nvPicPr>
          <p:cNvPr id="130051" name="Picture 4" descr="hs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8768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Picture 4" descr="ycr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72000"/>
            <a:ext cx="38227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file formats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28800"/>
            <a:ext cx="7772400" cy="2133600"/>
          </a:xfrm>
        </p:spPr>
        <p:txBody>
          <a:bodyPr/>
          <a:lstStyle/>
          <a:p>
            <a:r>
              <a:rPr lang="en-US" altLang="en-US" sz="2200" smtClean="0"/>
              <a:t>Many image formats adhere to the simple model shown below (line by line, no breaks between lines).</a:t>
            </a:r>
          </a:p>
          <a:p>
            <a:r>
              <a:rPr lang="en-US" altLang="en-US" sz="2200" smtClean="0"/>
              <a:t>The header contains at least the width and height of the image.</a:t>
            </a:r>
          </a:p>
          <a:p>
            <a:r>
              <a:rPr lang="en-US" altLang="en-US" sz="2200" smtClean="0"/>
              <a:t>Most headers begin with a </a:t>
            </a:r>
            <a:r>
              <a:rPr lang="en-US" altLang="en-US" sz="2200" b="1" u="sng" smtClean="0"/>
              <a:t>signature</a:t>
            </a:r>
            <a:r>
              <a:rPr lang="en-US" altLang="en-US" sz="2200" smtClean="0"/>
              <a:t> or “magic number” </a:t>
            </a:r>
          </a:p>
          <a:p>
            <a:pPr>
              <a:buFontTx/>
              <a:buNone/>
            </a:pPr>
            <a:r>
              <a:rPr lang="en-US" altLang="en-US" sz="2200" smtClean="0"/>
              <a:t>	(i.e., a short sequence of bytes for identifying the file format)</a:t>
            </a:r>
          </a:p>
        </p:txBody>
      </p:sp>
      <p:pic>
        <p:nvPicPr>
          <p:cNvPr id="134148" name="Picture 4" descr="format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662940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Common image file formats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200" smtClean="0"/>
              <a:t>GIF (Graphic Interchange Format) - </a:t>
            </a:r>
          </a:p>
          <a:p>
            <a:r>
              <a:rPr lang="en-US" altLang="en-US" sz="2200" smtClean="0"/>
              <a:t>PNG (Portable Network Graphics)</a:t>
            </a:r>
          </a:p>
          <a:p>
            <a:r>
              <a:rPr lang="en-US" altLang="en-US" sz="2200" smtClean="0"/>
              <a:t>JPEG (Joint Photographic Experts Group)</a:t>
            </a:r>
          </a:p>
          <a:p>
            <a:r>
              <a:rPr lang="en-US" altLang="en-US" sz="2200" smtClean="0"/>
              <a:t>TIFF (Tagged Image File Format)</a:t>
            </a:r>
          </a:p>
          <a:p>
            <a:r>
              <a:rPr lang="en-US" altLang="en-US" sz="2200" smtClean="0"/>
              <a:t>PGM (Portable Gray Map)</a:t>
            </a:r>
          </a:p>
          <a:p>
            <a:r>
              <a:rPr lang="en-US" altLang="en-US" sz="2200" smtClean="0"/>
              <a:t>FITS (Flexible Image Transport System)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PBM/PGM/PPM format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752600"/>
            <a:ext cx="8001000" cy="2438400"/>
          </a:xfrm>
        </p:spPr>
        <p:txBody>
          <a:bodyPr/>
          <a:lstStyle/>
          <a:p>
            <a:r>
              <a:rPr lang="en-US" altLang="en-US" sz="2200" smtClean="0"/>
              <a:t>A popular format for grayscale images (8 bits/pixel)</a:t>
            </a:r>
          </a:p>
          <a:p>
            <a:r>
              <a:rPr lang="en-US" altLang="en-US" sz="2200" smtClean="0"/>
              <a:t>Closely-related formats are:</a:t>
            </a:r>
          </a:p>
          <a:p>
            <a:pPr lvl="1"/>
            <a:r>
              <a:rPr lang="en-US" altLang="en-US" sz="2000" smtClean="0"/>
              <a:t>PBM (Portable Bitmap), for binary images (1 bit/pixel)</a:t>
            </a:r>
          </a:p>
          <a:p>
            <a:pPr lvl="1"/>
            <a:r>
              <a:rPr lang="en-US" altLang="en-US" sz="2000" smtClean="0"/>
              <a:t>PPM (Portable Pixelmap), for color images (24 bits/pixel)</a:t>
            </a:r>
          </a:p>
          <a:p>
            <a:pPr lvl="1"/>
            <a:endParaRPr lang="en-US" altLang="en-US" sz="2000" smtClean="0"/>
          </a:p>
          <a:p>
            <a:pPr lvl="4"/>
            <a:r>
              <a:rPr lang="en-US" altLang="en-US" sz="1200" smtClean="0"/>
              <a:t>        		                   </a:t>
            </a:r>
            <a:r>
              <a:rPr lang="en-US" altLang="en-US" sz="2000" smtClean="0"/>
              <a:t>ASCII or binary (raw) storage</a:t>
            </a:r>
            <a:endParaRPr lang="en-US" altLang="en-US" sz="1200" smtClean="0"/>
          </a:p>
        </p:txBody>
      </p:sp>
      <p:pic>
        <p:nvPicPr>
          <p:cNvPr id="138244" name="Picture 4" descr="pgm"/>
          <p:cNvPicPr>
            <a:picLocks noChangeAspect="1" noChangeArrowheads="1"/>
          </p:cNvPicPr>
          <p:nvPr/>
        </p:nvPicPr>
        <p:blipFill>
          <a:blip r:embed="rId3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3944938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5" descr="formats"/>
          <p:cNvPicPr>
            <a:picLocks noChangeAspect="1" noChangeArrowheads="1"/>
          </p:cNvPicPr>
          <p:nvPr/>
        </p:nvPicPr>
        <p:blipFill>
          <a:blip r:embed="rId4"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267200"/>
            <a:ext cx="44196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457200" y="4492625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ASCI</a:t>
            </a: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2819400" y="59436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Binary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“Pinhole” camera model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en-US" dirty="0" smtClean="0"/>
              <a:t>The simplest device to form an image of a 3D scene on a 2D surface.</a:t>
            </a:r>
          </a:p>
          <a:p>
            <a:r>
              <a:rPr lang="en-US" altLang="en-US" dirty="0" smtClean="0"/>
              <a:t>Rays of light pass through a "pinhole" and form an inverted image of the object on the image plane.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5105400" y="41148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perspective projection: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914400" y="3810000"/>
            <a:ext cx="3124200" cy="2560638"/>
            <a:chOff x="2448" y="2400"/>
            <a:chExt cx="1968" cy="1613"/>
          </a:xfrm>
        </p:grpSpPr>
        <p:grpSp>
          <p:nvGrpSpPr>
            <p:cNvPr id="15370" name="Group 6"/>
            <p:cNvGrpSpPr>
              <a:grpSpLocks/>
            </p:cNvGrpSpPr>
            <p:nvPr/>
          </p:nvGrpSpPr>
          <p:grpSpPr bwMode="auto">
            <a:xfrm>
              <a:off x="2448" y="2400"/>
              <a:ext cx="1968" cy="1613"/>
              <a:chOff x="3600" y="2016"/>
              <a:chExt cx="1968" cy="1613"/>
            </a:xfrm>
          </p:grpSpPr>
          <p:pic>
            <p:nvPicPr>
              <p:cNvPr id="15372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5"/>
              <a:stretch>
                <a:fillRect/>
              </a:stretch>
            </p:blipFill>
            <p:spPr bwMode="auto">
              <a:xfrm>
                <a:off x="3600" y="2016"/>
                <a:ext cx="1968" cy="1613"/>
              </a:xfrm>
              <a:prstGeom prst="rect">
                <a:avLst/>
              </a:prstGeom>
              <a:noFill/>
              <a:ln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73" name="Text Box 8"/>
              <p:cNvSpPr txBox="1">
                <a:spLocks noChangeArrowheads="1"/>
              </p:cNvSpPr>
              <p:nvPr/>
            </p:nvSpPr>
            <p:spPr bwMode="auto">
              <a:xfrm>
                <a:off x="3696" y="2064"/>
                <a:ext cx="642" cy="36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bg2"/>
                    </a:solidFill>
                  </a:rPr>
                  <a:t>center of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dirty="0"/>
                  <a:t>projection</a:t>
                </a:r>
              </a:p>
            </p:txBody>
          </p:sp>
        </p:grpSp>
        <p:sp>
          <p:nvSpPr>
            <p:cNvPr id="15371" name="Text Box 9"/>
            <p:cNvSpPr txBox="1">
              <a:spLocks noChangeArrowheads="1"/>
            </p:cNvSpPr>
            <p:nvPr/>
          </p:nvSpPr>
          <p:spPr bwMode="auto">
            <a:xfrm>
              <a:off x="3936" y="2976"/>
              <a:ext cx="332" cy="19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/>
                <a:t>(x,y)</a:t>
              </a:r>
            </a:p>
          </p:txBody>
        </p:sp>
      </p:grpSp>
      <p:graphicFrame>
        <p:nvGraphicFramePr>
          <p:cNvPr id="1536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020410"/>
              </p:ext>
            </p:extLst>
          </p:nvPr>
        </p:nvGraphicFramePr>
        <p:xfrm>
          <a:off x="5410200" y="4724400"/>
          <a:ext cx="1079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Equation" r:id="rId5" imgW="1079500" imgH="825500" progId="Equation.DSMT4">
                  <p:embed/>
                </p:oleObj>
              </mc:Choice>
              <mc:Fallback>
                <p:oleObj name="Equation" r:id="rId5" imgW="1079500" imgH="8255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24400"/>
                        <a:ext cx="1079500" cy="825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063534"/>
              </p:ext>
            </p:extLst>
          </p:nvPr>
        </p:nvGraphicFramePr>
        <p:xfrm>
          <a:off x="6705600" y="4724400"/>
          <a:ext cx="1066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7" imgW="1066800" imgH="825500" progId="Equation.DSMT4">
                  <p:embed/>
                </p:oleObj>
              </mc:Choice>
              <mc:Fallback>
                <p:oleObj name="Equation" r:id="rId7" imgW="1066800" imgH="8255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724400"/>
                        <a:ext cx="1066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13"/>
          <p:cNvSpPr txBox="1">
            <a:spLocks noChangeArrowheads="1"/>
          </p:cNvSpPr>
          <p:nvPr/>
        </p:nvSpPr>
        <p:spPr bwMode="auto">
          <a:xfrm>
            <a:off x="936398" y="4756104"/>
            <a:ext cx="979488" cy="400050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ysClr val="windowText" lastClr="000000"/>
                </a:solidFill>
              </a:rPr>
              <a:t>(X,Y,Z)</a:t>
            </a:r>
          </a:p>
        </p:txBody>
      </p:sp>
      <p:sp>
        <p:nvSpPr>
          <p:cNvPr id="15369" name="Text Box 14"/>
          <p:cNvSpPr txBox="1">
            <a:spLocks noChangeArrowheads="1"/>
          </p:cNvSpPr>
          <p:nvPr/>
        </p:nvSpPr>
        <p:spPr bwMode="auto">
          <a:xfrm>
            <a:off x="5638800" y="5867400"/>
            <a:ext cx="1890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f: focal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effect of aperture size?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5052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762000" y="1905000"/>
            <a:ext cx="43434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600" u="sng" dirty="0" smtClean="0"/>
              <a:t>Large aperture:</a:t>
            </a:r>
            <a:r>
              <a:rPr lang="en-US" sz="2600" dirty="0" smtClean="0"/>
              <a:t> light from the source spreads across the image (i.e., not properly focused), making it </a:t>
            </a:r>
            <a:r>
              <a:rPr lang="en-US" sz="2600" dirty="0" smtClean="0">
                <a:solidFill>
                  <a:schemeClr val="accent2"/>
                </a:solidFill>
              </a:rPr>
              <a:t>blurry</a:t>
            </a:r>
            <a:r>
              <a:rPr lang="en-US" sz="2600" dirty="0" smtClean="0">
                <a:solidFill>
                  <a:schemeClr val="accent6"/>
                </a:solidFill>
              </a:rPr>
              <a:t>!</a:t>
            </a:r>
          </a:p>
          <a:p>
            <a:pPr>
              <a:defRPr/>
            </a:pPr>
            <a:endParaRPr lang="en-US" sz="2600" dirty="0" smtClean="0">
              <a:solidFill>
                <a:schemeClr val="accent2"/>
              </a:solidFill>
            </a:endParaRPr>
          </a:p>
          <a:p>
            <a:pPr>
              <a:defRPr/>
            </a:pPr>
            <a:endParaRPr lang="en-US" sz="2600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2600" u="sng" dirty="0" smtClean="0"/>
              <a:t>Small aperture:</a:t>
            </a:r>
            <a:r>
              <a:rPr lang="en-US" sz="2600" dirty="0" smtClean="0"/>
              <a:t> reduces</a:t>
            </a:r>
            <a:r>
              <a:rPr lang="en-US" sz="2600" dirty="0" smtClean="0">
                <a:solidFill>
                  <a:schemeClr val="accent2"/>
                </a:solidFill>
              </a:rPr>
              <a:t> blurring </a:t>
            </a:r>
            <a:r>
              <a:rPr lang="en-US" sz="2600" dirty="0" smtClean="0"/>
              <a:t>but (</a:t>
            </a:r>
            <a:r>
              <a:rPr lang="en-US" sz="2600" dirty="0" err="1" smtClean="0"/>
              <a:t>i</a:t>
            </a:r>
            <a:r>
              <a:rPr lang="en-US" sz="2600" dirty="0" smtClean="0"/>
              <a:t>) it limits the amount of light entering the camera and (ii) causes light </a:t>
            </a:r>
            <a:r>
              <a:rPr lang="en-US" sz="2600" dirty="0" smtClean="0">
                <a:solidFill>
                  <a:schemeClr val="accent2"/>
                </a:solidFill>
              </a:rPr>
              <a:t>diffraction.</a:t>
            </a:r>
            <a:endParaRPr lang="en-US" sz="2800" dirty="0" smtClean="0">
              <a:solidFill>
                <a:schemeClr val="accent2"/>
              </a:solidFill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67200"/>
            <a:ext cx="34353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varying aperture size</a:t>
            </a:r>
            <a:endParaRPr lang="en-US" altLang="en-US" smtClean="0">
              <a:solidFill>
                <a:schemeClr val="accent2"/>
              </a:solidFill>
            </a:endParaRPr>
          </a:p>
        </p:txBody>
      </p:sp>
      <p:pic>
        <p:nvPicPr>
          <p:cNvPr id="19459" name="Picture 3" descr="pinhole_dif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7"/>
          <a:stretch>
            <a:fillRect/>
          </a:stretch>
        </p:blipFill>
        <p:spPr bwMode="auto">
          <a:xfrm>
            <a:off x="1676400" y="1905000"/>
            <a:ext cx="571500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Example: varying aperture size (cont’d)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4114800" cy="4648200"/>
          </a:xfrm>
        </p:spPr>
        <p:txBody>
          <a:bodyPr/>
          <a:lstStyle/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What happens if we keep</a:t>
            </a:r>
          </a:p>
          <a:p>
            <a:pPr marL="0" indent="0">
              <a:buFontTx/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   decreasing aperture size?</a:t>
            </a:r>
          </a:p>
          <a:p>
            <a:pPr marL="0" indent="0">
              <a:buFontTx/>
              <a:buNone/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When light passes through a small hole, it does not travel in a straight line and is scattered in many directions (i.e., </a:t>
            </a:r>
            <a:r>
              <a:rPr lang="en-US" sz="2400" dirty="0" smtClean="0">
                <a:solidFill>
                  <a:schemeClr val="accent2"/>
                </a:solidFill>
              </a:rPr>
              <a:t>diffraction</a:t>
            </a:r>
            <a:r>
              <a:rPr lang="en-US" sz="2400" dirty="0" smtClean="0"/>
              <a:t>)</a:t>
            </a:r>
          </a:p>
        </p:txBody>
      </p:sp>
      <p:pic>
        <p:nvPicPr>
          <p:cNvPr id="21508" name="Picture 3" descr="pinhole_dif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6"/>
          <a:stretch>
            <a:fillRect/>
          </a:stretch>
        </p:blipFill>
        <p:spPr bwMode="auto">
          <a:xfrm>
            <a:off x="4502150" y="2001838"/>
            <a:ext cx="434340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76600" y="5943600"/>
            <a:ext cx="30813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SOLUTION: </a:t>
            </a:r>
            <a:r>
              <a:rPr lang="en-US" dirty="0">
                <a:solidFill>
                  <a:schemeClr val="accent6"/>
                </a:solidFill>
              </a:rPr>
              <a:t>refraction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omputerVi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erVision" id="{BA05931E-4894-4E49-A607-430AA92D5EDA}" vid="{61C1CE7B-0AE5-463E-8D42-1DA45DB47EE4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ComputerVision</Template>
  <TotalTime>4841</TotalTime>
  <Words>1979</Words>
  <Application>Microsoft Office PowerPoint</Application>
  <PresentationFormat>On-screen Show (4:3)</PresentationFormat>
  <Paragraphs>425</Paragraphs>
  <Slides>58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PMingLiU</vt:lpstr>
      <vt:lpstr>Times New Roman</vt:lpstr>
      <vt:lpstr>Trebuchet MS</vt:lpstr>
      <vt:lpstr>ComputerVision</vt:lpstr>
      <vt:lpstr>Blank Presentation</vt:lpstr>
      <vt:lpstr>1_Office Theme</vt:lpstr>
      <vt:lpstr>3_Office Theme</vt:lpstr>
      <vt:lpstr>Equation</vt:lpstr>
      <vt:lpstr>Image</vt:lpstr>
      <vt:lpstr>Image Formation and Representation</vt:lpstr>
      <vt:lpstr>A Simple model of image formation</vt:lpstr>
      <vt:lpstr>Image formation (cont’d)</vt:lpstr>
      <vt:lpstr>Let’s design a camera</vt:lpstr>
      <vt:lpstr>Let’s design a camera (cont’d)</vt:lpstr>
      <vt:lpstr>“Pinhole” camera model</vt:lpstr>
      <vt:lpstr>What is the effect of aperture size?</vt:lpstr>
      <vt:lpstr>Example: varying aperture size</vt:lpstr>
      <vt:lpstr>Example: varying aperture size (cont’d)</vt:lpstr>
      <vt:lpstr>Refraction</vt:lpstr>
      <vt:lpstr>Lens</vt:lpstr>
      <vt:lpstr>Lens (cont’d)</vt:lpstr>
      <vt:lpstr>Properties of “thin” lens (i.e., ideal lens)</vt:lpstr>
      <vt:lpstr>Properties of “thin” lens (i.e., ideal lens)</vt:lpstr>
      <vt:lpstr>Properties of “thin” lens</vt:lpstr>
      <vt:lpstr>Thin lens equation</vt:lpstr>
      <vt:lpstr>Thin lens equation (cont’d)</vt:lpstr>
      <vt:lpstr>Thin lens equation (cont’d)</vt:lpstr>
      <vt:lpstr>Thin lens equation (cont’d)</vt:lpstr>
      <vt:lpstr>Thin lens equation (cont’d)</vt:lpstr>
      <vt:lpstr>Thin lens equation (cont’d)</vt:lpstr>
      <vt:lpstr>Depth of Field</vt:lpstr>
      <vt:lpstr>How can we control depth of field?</vt:lpstr>
      <vt:lpstr>How can we control depth of field? (cont’d)</vt:lpstr>
      <vt:lpstr>Varying aperture size </vt:lpstr>
      <vt:lpstr>Another Example</vt:lpstr>
      <vt:lpstr>Field of View (Zoom)</vt:lpstr>
      <vt:lpstr>Field of View (Zoom)</vt:lpstr>
      <vt:lpstr>Reduce Perspective Distortions  by varying Distance / Focal Length </vt:lpstr>
      <vt:lpstr>Same effect for faces</vt:lpstr>
      <vt:lpstr>Approximating an “affine” camera</vt:lpstr>
      <vt:lpstr>Real lenses</vt:lpstr>
      <vt:lpstr>Lens Flaws: Chromatic Aberration</vt:lpstr>
      <vt:lpstr>Chromatic Aberration - Example</vt:lpstr>
      <vt:lpstr>Lens Flaws: Radial Distortion</vt:lpstr>
      <vt:lpstr>Lens Flaws: Radial Distortion (cont’d)</vt:lpstr>
      <vt:lpstr>Lens Flaws: Tangential Distortion</vt:lpstr>
      <vt:lpstr>Digital cameras</vt:lpstr>
      <vt:lpstr>Digital cameras (cont’d)</vt:lpstr>
      <vt:lpstr>CMOS Cameras</vt:lpstr>
      <vt:lpstr>Image digitization</vt:lpstr>
      <vt:lpstr>Image digitization (cont’d)</vt:lpstr>
      <vt:lpstr>What is an image?</vt:lpstr>
      <vt:lpstr>What is an image? (cont’d)</vt:lpstr>
      <vt:lpstr>Image Sampling - Example</vt:lpstr>
      <vt:lpstr>Image Quantization - Example</vt:lpstr>
      <vt:lpstr>Color Images</vt:lpstr>
      <vt:lpstr>Color images</vt:lpstr>
      <vt:lpstr>Color sensing in camera: Prism</vt:lpstr>
      <vt:lpstr>Color sensing in camera: Color filter array</vt:lpstr>
      <vt:lpstr>Color sensing in camera: Color filter array</vt:lpstr>
      <vt:lpstr>Color sensing in camera: Foveon X3</vt:lpstr>
      <vt:lpstr>Alternative Color Spaces</vt:lpstr>
      <vt:lpstr>Alterative Color paces</vt:lpstr>
      <vt:lpstr>Color Transformation - Examples</vt:lpstr>
      <vt:lpstr>Image file formats</vt:lpstr>
      <vt:lpstr>Common image file formats</vt:lpstr>
      <vt:lpstr>PBM/PGM/PPM format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Fundamentals</dc:title>
  <dc:creator>George Bebis</dc:creator>
  <cp:lastModifiedBy>Stein, Matthew</cp:lastModifiedBy>
  <cp:revision>213</cp:revision>
  <dcterms:created xsi:type="dcterms:W3CDTF">2001-02-05T00:45:24Z</dcterms:created>
  <dcterms:modified xsi:type="dcterms:W3CDTF">2019-08-11T17:25:15Z</dcterms:modified>
</cp:coreProperties>
</file>